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8" r:id="rId22"/>
    <p:sldId id="280" r:id="rId23"/>
    <p:sldId id="281" r:id="rId24"/>
    <p:sldId id="282" r:id="rId25"/>
    <p:sldId id="283" r:id="rId26"/>
    <p:sldId id="284" r:id="rId27"/>
    <p:sldId id="285"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66"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7" r:id="rId107"/>
    <p:sldId id="368" r:id="rId108"/>
    <p:sldId id="373" r:id="rId109"/>
    <p:sldId id="374" r:id="rId11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İPOTEZ TESTLERİ" id="{833DC28D-8218-4D43-8FD3-0DAB19AD3C8C}">
          <p14:sldIdLst>
            <p14:sldId id="256"/>
            <p14:sldId id="257"/>
            <p14:sldId id="258"/>
            <p14:sldId id="259"/>
            <p14:sldId id="260"/>
            <p14:sldId id="261"/>
            <p14:sldId id="263"/>
          </p14:sldIdLst>
        </p14:section>
        <p14:section name="TEK ÖRNEKLEM T TESTİ" id="{499F8F2D-1B2E-4E16-A625-9F199117C7FC}">
          <p14:sldIdLst>
            <p14:sldId id="264"/>
            <p14:sldId id="265"/>
            <p14:sldId id="266"/>
            <p14:sldId id="267"/>
            <p14:sldId id="268"/>
            <p14:sldId id="269"/>
          </p14:sldIdLst>
        </p14:section>
        <p14:section name="iş uygulaması örneği 1" id="{37B9B573-696D-4F0F-9E25-F7936C102F8D}">
          <p14:sldIdLst>
            <p14:sldId id="270"/>
            <p14:sldId id="271"/>
            <p14:sldId id="272"/>
            <p14:sldId id="273"/>
            <p14:sldId id="275"/>
            <p14:sldId id="276"/>
            <p14:sldId id="277"/>
            <p14:sldId id="278"/>
          </p14:sldIdLst>
        </p14:section>
        <p14:section name="iş uygulaması örneği 2" id="{29FB0EF3-9DA5-4C03-B853-CB51EBE9CD71}">
          <p14:sldIdLst>
            <p14:sldId id="280"/>
            <p14:sldId id="281"/>
            <p14:sldId id="282"/>
            <p14:sldId id="283"/>
            <p14:sldId id="284"/>
            <p14:sldId id="285"/>
          </p14:sldIdLst>
        </p14:section>
        <p14:section name="2. örneğin normallik varsayımı" id="{18237E1F-4C4B-4225-971D-FF84004E7D77}">
          <p14:sldIdLst>
            <p14:sldId id="287"/>
            <p14:sldId id="288"/>
            <p14:sldId id="289"/>
            <p14:sldId id="290"/>
          </p14:sldIdLst>
        </p14:section>
        <p14:section name="tekörneklem t testi" id="{F6A97EF1-414F-4804-BECC-ECF27C30FC37}">
          <p14:sldIdLst>
            <p14:sldId id="291"/>
          </p14:sldIdLst>
        </p14:section>
        <p14:section name="nonparametrik tek örneklem testi" id="{87E7718B-A3D7-4A80-AB15-D6F102675200}">
          <p14:sldIdLst>
            <p14:sldId id="292"/>
          </p14:sldIdLst>
        </p14:section>
        <p14:section name="tek örneklem oran testi" id="{09858596-B6D1-474F-A690-7C8E42E35F44}">
          <p14:sldIdLst>
            <p14:sldId id="293"/>
            <p14:sldId id="294"/>
            <p14:sldId id="295"/>
            <p14:sldId id="296"/>
            <p14:sldId id="297"/>
            <p14:sldId id="298"/>
            <p14:sldId id="299"/>
            <p14:sldId id="300"/>
          </p14:sldIdLst>
        </p14:section>
        <p14:section name="BAĞIMSIZ İKİ ÖRNEKLEM T TESTİ" id="{60E74820-7A36-4CB3-82D3-04F3E7AA630A}">
          <p14:sldIdLst>
            <p14:sldId id="301"/>
            <p14:sldId id="302"/>
            <p14:sldId id="303"/>
            <p14:sldId id="304"/>
          </p14:sldIdLst>
        </p14:section>
        <p14:section name="iş uyg. ML modelinin başarı testi" id="{41C734C9-788A-49ED-9770-69FA91656132}">
          <p14:sldIdLst>
            <p14:sldId id="305"/>
            <p14:sldId id="306"/>
            <p14:sldId id="307"/>
            <p14:sldId id="308"/>
            <p14:sldId id="309"/>
            <p14:sldId id="310"/>
            <p14:sldId id="312"/>
            <p14:sldId id="313"/>
            <p14:sldId id="314"/>
            <p14:sldId id="315"/>
            <p14:sldId id="316"/>
            <p14:sldId id="317"/>
          </p14:sldIdLst>
        </p14:section>
        <p14:section name="nonparametrik" id="{EF3B401A-5796-4CBA-BF5C-272A8D5C734C}">
          <p14:sldIdLst>
            <p14:sldId id="318"/>
          </p14:sldIdLst>
        </p14:section>
        <p14:section name="BAĞIMLI İKİ ÖRNEKLEM T TESTİ" id="{BF57F61F-2BEF-46BF-AC15-B18B9405E66C}">
          <p14:sldIdLst>
            <p14:sldId id="319"/>
            <p14:sldId id="320"/>
            <p14:sldId id="321"/>
            <p14:sldId id="322"/>
          </p14:sldIdLst>
        </p14:section>
        <p14:section name="iş uygulaması" id="{AC01662A-1A4E-4844-98A0-7884685F9757}">
          <p14:sldIdLst>
            <p14:sldId id="323"/>
            <p14:sldId id="324"/>
            <p14:sldId id="325"/>
            <p14:sldId id="326"/>
            <p14:sldId id="327"/>
            <p14:sldId id="328"/>
            <p14:sldId id="329"/>
            <p14:sldId id="330"/>
            <p14:sldId id="331"/>
            <p14:sldId id="332"/>
            <p14:sldId id="333"/>
          </p14:sldIdLst>
        </p14:section>
        <p14:section name="İKİ ÖRNEKLEM ORAN TESTİ" id="{A4ED13CB-CC28-4861-96E3-4DBFA26C9D88}">
          <p14:sldIdLst>
            <p14:sldId id="334"/>
            <p14:sldId id="335"/>
            <p14:sldId id="336"/>
            <p14:sldId id="337"/>
          </p14:sldIdLst>
        </p14:section>
        <p14:section name="kullanıcı arayüzü deneyi" id="{25FC950E-1DE8-4357-BCDA-B85E41714516}">
          <p14:sldIdLst>
            <p14:sldId id="338"/>
            <p14:sldId id="340"/>
            <p14:sldId id="341"/>
          </p14:sldIdLst>
        </p14:section>
        <p14:section name="VARYANS ANALİZİ" id="{D1EBB7C6-11B6-4F94-B828-E9A5D96491F0}">
          <p14:sldIdLst>
            <p14:sldId id="342"/>
            <p14:sldId id="343"/>
            <p14:sldId id="344"/>
            <p14:sldId id="345"/>
            <p14:sldId id="346"/>
            <p14:sldId id="347"/>
            <p14:sldId id="348"/>
            <p14:sldId id="349"/>
            <p14:sldId id="350"/>
            <p14:sldId id="351"/>
            <p14:sldId id="366"/>
            <p14:sldId id="352"/>
          </p14:sldIdLst>
        </p14:section>
        <p14:section name="KORELASYON ANALİZİ" id="{912B044D-876A-4306-99E2-D370ECD115EE}">
          <p14:sldIdLst>
            <p14:sldId id="353"/>
            <p14:sldId id="354"/>
            <p14:sldId id="355"/>
            <p14:sldId id="356"/>
            <p14:sldId id="357"/>
            <p14:sldId id="358"/>
          </p14:sldIdLst>
        </p14:section>
        <p14:section name="iş uygulaması" id="{192CEF85-2FE0-422B-821F-F042F01C3460}">
          <p14:sldIdLst>
            <p14:sldId id="359"/>
            <p14:sldId id="360"/>
            <p14:sldId id="361"/>
            <p14:sldId id="362"/>
            <p14:sldId id="363"/>
            <p14:sldId id="364"/>
            <p14:sldId id="365"/>
            <p14:sldId id="367"/>
            <p14:sldId id="368"/>
            <p14:sldId id="373"/>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18.10.2020</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18.10.2020</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18.10.2020</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18.10.2020</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18.10.2020</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18.10.2020</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18.10.2020</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18.10.2020</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18.10.2020</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18.10.2020</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18.10.2020</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18.10.2020</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09A6AFE-C2C9-4664-8680-1A87EB5955C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D03539A-3584-42C7-80E8-4C8DBB1B3B0B}"/>
              </a:ext>
            </a:extLst>
          </p:cNvPr>
          <p:cNvSpPr txBox="1"/>
          <p:nvPr/>
        </p:nvSpPr>
        <p:spPr>
          <a:xfrm>
            <a:off x="2954215" y="4586068"/>
            <a:ext cx="4108817" cy="369332"/>
          </a:xfrm>
          <a:prstGeom prst="rect">
            <a:avLst/>
          </a:prstGeom>
          <a:noFill/>
        </p:spPr>
        <p:txBody>
          <a:bodyPr wrap="none" rtlCol="0">
            <a:spAutoFit/>
          </a:bodyPr>
          <a:lstStyle/>
          <a:p>
            <a:r>
              <a:rPr lang="tr-TR" dirty="0"/>
              <a:t>Şansa yer vermeyecek şekilde yapılmalıdır.</a:t>
            </a:r>
          </a:p>
        </p:txBody>
      </p:sp>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C9F1B68-3ED5-49B3-8680-4965AB8AC81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B33F9DD-CAB2-44B1-9D4E-325C57CAC131}"/>
              </a:ext>
            </a:extLst>
          </p:cNvPr>
          <p:cNvSpPr txBox="1"/>
          <p:nvPr/>
        </p:nvSpPr>
        <p:spPr>
          <a:xfrm>
            <a:off x="1297858" y="1578077"/>
            <a:ext cx="10176387" cy="646331"/>
          </a:xfrm>
          <a:prstGeom prst="rect">
            <a:avLst/>
          </a:prstGeom>
          <a:noFill/>
        </p:spPr>
        <p:txBody>
          <a:bodyPr wrap="square" rtlCol="0">
            <a:spAutoFit/>
          </a:bodyPr>
          <a:lstStyle/>
          <a:p>
            <a:r>
              <a:rPr lang="tr-TR" dirty="0"/>
              <a:t>Veri biliminde genelde t testi kullanılır. R ve Python da </a:t>
            </a:r>
            <a:r>
              <a:rPr lang="tr-TR" dirty="0" err="1"/>
              <a:t>da</a:t>
            </a:r>
            <a:r>
              <a:rPr lang="tr-TR" dirty="0"/>
              <a:t> t testi kullanılmaktadır. Bunun sebebi veri bilimindeki veri sayısının fazla olmasıdır.</a:t>
            </a:r>
          </a:p>
        </p:txBody>
      </p:sp>
    </p:spTree>
    <p:extLst>
      <p:ext uri="{BB962C8B-B14F-4D97-AF65-F5344CB8AC3E}">
        <p14:creationId xmlns:p14="http://schemas.microsoft.com/office/powerpoint/2010/main" val="27279785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64C7309-CDD8-4A12-B8C2-8E46E31DCDC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691408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1118016-CFE4-4BF3-9101-428A0CA48B9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84E061D-A62E-4461-9176-AA40096FF940}"/>
              </a:ext>
            </a:extLst>
          </p:cNvPr>
          <p:cNvSpPr txBox="1"/>
          <p:nvPr/>
        </p:nvSpPr>
        <p:spPr>
          <a:xfrm>
            <a:off x="5613009" y="2715065"/>
            <a:ext cx="5587940" cy="369332"/>
          </a:xfrm>
          <a:prstGeom prst="rect">
            <a:avLst/>
          </a:prstGeom>
          <a:noFill/>
        </p:spPr>
        <p:txBody>
          <a:bodyPr wrap="none" rtlCol="0">
            <a:spAutoFit/>
          </a:bodyPr>
          <a:lstStyle/>
          <a:p>
            <a:r>
              <a:rPr lang="tr-TR" dirty="0"/>
              <a:t>Yemek fiyatının içinde bahşişin olması bizim için sorundur.</a:t>
            </a:r>
          </a:p>
        </p:txBody>
      </p:sp>
    </p:spTree>
    <p:extLst>
      <p:ext uri="{BB962C8B-B14F-4D97-AF65-F5344CB8AC3E}">
        <p14:creationId xmlns:p14="http://schemas.microsoft.com/office/powerpoint/2010/main" val="39301742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A8FDD85-8563-455A-B694-4B949B29772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348724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A997CB5-33F8-44AA-8C44-A3AB011B44C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721939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8A46094-7F6B-45E8-960D-4B14DA78052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3C04467-0FF0-4A4A-A19A-4C818A3D3B65}"/>
              </a:ext>
            </a:extLst>
          </p:cNvPr>
          <p:cNvSpPr txBox="1"/>
          <p:nvPr/>
        </p:nvSpPr>
        <p:spPr>
          <a:xfrm>
            <a:off x="3834581" y="4734232"/>
            <a:ext cx="7154907" cy="1477328"/>
          </a:xfrm>
          <a:prstGeom prst="rect">
            <a:avLst/>
          </a:prstGeom>
          <a:noFill/>
        </p:spPr>
        <p:txBody>
          <a:bodyPr wrap="none" rtlCol="0">
            <a:spAutoFit/>
          </a:bodyPr>
          <a:lstStyle/>
          <a:p>
            <a:r>
              <a:rPr lang="tr-TR" dirty="0"/>
              <a:t>İki değişken içinde normallik varsayımı sağlanmamaktadır. H0 reddedilmiş. </a:t>
            </a:r>
          </a:p>
          <a:p>
            <a:r>
              <a:rPr lang="tr-TR" dirty="0"/>
              <a:t>H0 örnek dağılımla teorik normal dağılım arasında istatistiki olarak anlamlı</a:t>
            </a:r>
          </a:p>
          <a:p>
            <a:r>
              <a:rPr lang="tr-TR" dirty="0"/>
              <a:t>bir farklılık yoktur şeklindeydi.</a:t>
            </a:r>
          </a:p>
          <a:p>
            <a:endParaRPr lang="tr-TR" dirty="0"/>
          </a:p>
          <a:p>
            <a:r>
              <a:rPr lang="tr-TR" dirty="0"/>
              <a:t>Normallik varsayımı sağlanmamaktadır.</a:t>
            </a:r>
          </a:p>
        </p:txBody>
      </p:sp>
    </p:spTree>
    <p:extLst>
      <p:ext uri="{BB962C8B-B14F-4D97-AF65-F5344CB8AC3E}">
        <p14:creationId xmlns:p14="http://schemas.microsoft.com/office/powerpoint/2010/main" val="22598022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7C3699B-A41B-4FAB-A896-5B192719CDC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A32BBA3-919C-4D7A-8A56-F849CA58B7D4}"/>
              </a:ext>
            </a:extLst>
          </p:cNvPr>
          <p:cNvSpPr txBox="1"/>
          <p:nvPr/>
        </p:nvSpPr>
        <p:spPr>
          <a:xfrm>
            <a:off x="6356555" y="2595716"/>
            <a:ext cx="4734232" cy="646331"/>
          </a:xfrm>
          <a:prstGeom prst="rect">
            <a:avLst/>
          </a:prstGeom>
          <a:noFill/>
        </p:spPr>
        <p:txBody>
          <a:bodyPr wrap="square" rtlCol="0">
            <a:spAutoFit/>
          </a:bodyPr>
          <a:lstStyle/>
          <a:p>
            <a:r>
              <a:rPr lang="tr-TR" dirty="0"/>
              <a:t>Değişkenler arasında pozitif yönlü bir ilişki var</a:t>
            </a:r>
          </a:p>
          <a:p>
            <a:r>
              <a:rPr lang="tr-TR" dirty="0"/>
              <a:t>İlişkinin yönü orta şiddetli 0.60 civarında</a:t>
            </a:r>
          </a:p>
        </p:txBody>
      </p:sp>
    </p:spTree>
    <p:extLst>
      <p:ext uri="{BB962C8B-B14F-4D97-AF65-F5344CB8AC3E}">
        <p14:creationId xmlns:p14="http://schemas.microsoft.com/office/powerpoint/2010/main" val="39170455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C656694-BC28-4703-992C-38B9E1A0C0B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71D51DA-8DD0-400B-BDF8-5FB8C8A575B3}"/>
              </a:ext>
            </a:extLst>
          </p:cNvPr>
          <p:cNvSpPr txBox="1"/>
          <p:nvPr/>
        </p:nvSpPr>
        <p:spPr>
          <a:xfrm>
            <a:off x="3377381" y="4911213"/>
            <a:ext cx="7498719" cy="646331"/>
          </a:xfrm>
          <a:prstGeom prst="rect">
            <a:avLst/>
          </a:prstGeom>
          <a:noFill/>
        </p:spPr>
        <p:txBody>
          <a:bodyPr wrap="none" rtlCol="0">
            <a:spAutoFit/>
          </a:bodyPr>
          <a:lstStyle/>
          <a:p>
            <a:r>
              <a:rPr lang="tr-TR" dirty="0"/>
              <a:t>Değişkenler arasında anlamlı bir ilişki yoktur diyen H0 hipotezini reddediyoruz.</a:t>
            </a:r>
          </a:p>
          <a:p>
            <a:r>
              <a:rPr lang="tr-TR" dirty="0"/>
              <a:t>Yani değişkenler arasında anlamlı bir ilişki vardır. </a:t>
            </a:r>
          </a:p>
        </p:txBody>
      </p:sp>
    </p:spTree>
    <p:extLst>
      <p:ext uri="{BB962C8B-B14F-4D97-AF65-F5344CB8AC3E}">
        <p14:creationId xmlns:p14="http://schemas.microsoft.com/office/powerpoint/2010/main" val="36047819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C2CD00B8-91E6-4B9B-95F6-D70479E6558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943C0C6-E93E-4FE0-9ADE-27F15C00FAC5}"/>
              </a:ext>
            </a:extLst>
          </p:cNvPr>
          <p:cNvSpPr txBox="1"/>
          <p:nvPr/>
        </p:nvSpPr>
        <p:spPr>
          <a:xfrm>
            <a:off x="2182762" y="5840362"/>
            <a:ext cx="6637779" cy="646331"/>
          </a:xfrm>
          <a:prstGeom prst="rect">
            <a:avLst/>
          </a:prstGeom>
          <a:noFill/>
        </p:spPr>
        <p:txBody>
          <a:bodyPr wrap="none" rtlCol="0">
            <a:spAutoFit/>
          </a:bodyPr>
          <a:lstStyle/>
          <a:p>
            <a:r>
              <a:rPr lang="tr-TR" dirty="0"/>
              <a:t>Değişkenler arasında ilişki yoktur diyen H0 hipotezi reddedilmektedir.</a:t>
            </a:r>
          </a:p>
          <a:p>
            <a:endParaRPr lang="tr-TR" dirty="0"/>
          </a:p>
        </p:txBody>
      </p:sp>
    </p:spTree>
    <p:extLst>
      <p:ext uri="{BB962C8B-B14F-4D97-AF65-F5344CB8AC3E}">
        <p14:creationId xmlns:p14="http://schemas.microsoft.com/office/powerpoint/2010/main" val="25348460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5CD06B6-8116-43E3-8EAB-7D2377114EE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81BE031-FC26-430F-B3B2-4B9E5B62D87D}"/>
              </a:ext>
            </a:extLst>
          </p:cNvPr>
          <p:cNvSpPr txBox="1"/>
          <p:nvPr/>
        </p:nvSpPr>
        <p:spPr>
          <a:xfrm>
            <a:off x="2286000" y="5781367"/>
            <a:ext cx="6150210" cy="369332"/>
          </a:xfrm>
          <a:prstGeom prst="rect">
            <a:avLst/>
          </a:prstGeom>
          <a:noFill/>
        </p:spPr>
        <p:txBody>
          <a:bodyPr wrap="none" rtlCol="0">
            <a:spAutoFit/>
          </a:bodyPr>
          <a:lstStyle/>
          <a:p>
            <a:r>
              <a:rPr lang="tr-TR" dirty="0" err="1"/>
              <a:t>kendalltau</a:t>
            </a:r>
            <a:r>
              <a:rPr lang="tr-TR" dirty="0"/>
              <a:t> testinde korelasyon katsayısı daha düşük çıkmaktadır.</a:t>
            </a:r>
          </a:p>
        </p:txBody>
      </p:sp>
    </p:spTree>
    <p:extLst>
      <p:ext uri="{BB962C8B-B14F-4D97-AF65-F5344CB8AC3E}">
        <p14:creationId xmlns:p14="http://schemas.microsoft.com/office/powerpoint/2010/main" val="16194571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etin kutusu 1">
            <a:extLst>
              <a:ext uri="{FF2B5EF4-FFF2-40B4-BE49-F238E27FC236}">
                <a16:creationId xmlns:a16="http://schemas.microsoft.com/office/drawing/2014/main" id="{F03FB80B-3D3A-4914-B682-24557A968E23}"/>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a:solidFill>
                  <a:srgbClr val="FFFFFF"/>
                </a:solidFill>
                <a:latin typeface="+mj-lt"/>
                <a:ea typeface="+mj-ea"/>
                <a:cs typeface="+mj-cs"/>
              </a:rPr>
              <a:t>s o n</a:t>
            </a:r>
          </a:p>
        </p:txBody>
      </p:sp>
    </p:spTree>
    <p:extLst>
      <p:ext uri="{BB962C8B-B14F-4D97-AF65-F5344CB8AC3E}">
        <p14:creationId xmlns:p14="http://schemas.microsoft.com/office/powerpoint/2010/main" val="282892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BBF821C-56F4-42E5-A58B-76380791D3D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30535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1FF70E5-B6C4-4335-B80C-7C37300DCD7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6339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6FD6AE7-C481-4982-9B7E-3915B07127E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BF83F13-1C7E-4BCF-B968-60436F89252B}"/>
              </a:ext>
            </a:extLst>
          </p:cNvPr>
          <p:cNvSpPr txBox="1"/>
          <p:nvPr/>
        </p:nvSpPr>
        <p:spPr>
          <a:xfrm>
            <a:off x="958645" y="1150374"/>
            <a:ext cx="10486103" cy="4247317"/>
          </a:xfrm>
          <a:prstGeom prst="rect">
            <a:avLst/>
          </a:prstGeom>
          <a:noFill/>
        </p:spPr>
        <p:txBody>
          <a:bodyPr wrap="square" rtlCol="0">
            <a:spAutoFit/>
          </a:bodyPr>
          <a:lstStyle/>
          <a:p>
            <a:r>
              <a:rPr lang="tr-TR" dirty="0"/>
              <a:t>Hipotez testlerinde bazı varsayımlar olacak. Bizim bu varsayımları test etmemiz gerçeği olacak.</a:t>
            </a:r>
          </a:p>
          <a:p>
            <a:r>
              <a:rPr lang="tr-TR" dirty="0"/>
              <a:t>Bu varsayım test edilerek, </a:t>
            </a:r>
          </a:p>
          <a:p>
            <a:r>
              <a:rPr lang="tr-TR" dirty="0"/>
              <a:t>	- eğer varsayım sağlanıyorsa ilgili hipotez testini kullanacağız.</a:t>
            </a:r>
          </a:p>
          <a:p>
            <a:r>
              <a:rPr lang="tr-TR" dirty="0"/>
              <a:t>	- eğer varsayım sağlanmıyorsa ( ki uygulama bölümünde bunu değerlendirmiş olacağız ) </a:t>
            </a:r>
            <a:r>
              <a:rPr lang="tr-TR" dirty="0" err="1"/>
              <a:t>non</a:t>
            </a:r>
            <a:r>
              <a:rPr lang="tr-TR" dirty="0"/>
              <a:t> parametrik </a:t>
            </a:r>
            <a:r>
              <a:rPr lang="tr-TR" dirty="0" err="1"/>
              <a:t>hipozez</a:t>
            </a:r>
            <a:r>
              <a:rPr lang="tr-TR" dirty="0"/>
              <a:t> testlerini ele almış olacağız</a:t>
            </a:r>
          </a:p>
          <a:p>
            <a:endParaRPr lang="tr-TR" dirty="0"/>
          </a:p>
          <a:p>
            <a:r>
              <a:rPr lang="tr-TR" dirty="0"/>
              <a:t>Hipotez testi diye ele aldığımız bütün hipotez testleri aslında parametrik hipotez testleridir. Fakat varsayılan bazı önkoşullar yani varsayımlar </a:t>
            </a:r>
          </a:p>
          <a:p>
            <a:r>
              <a:rPr lang="tr-TR" dirty="0"/>
              <a:t>sağlanmadığında bunları kullanamıyor oluyoruz. Veri bilimi gerçek dünyada uyarlandığında bu noktada genellikle </a:t>
            </a:r>
            <a:r>
              <a:rPr lang="tr-TR" dirty="0" err="1"/>
              <a:t>non</a:t>
            </a:r>
            <a:r>
              <a:rPr lang="tr-TR" dirty="0"/>
              <a:t> parametrik durumlar söz konusu oluyor.</a:t>
            </a:r>
          </a:p>
          <a:p>
            <a:endParaRPr lang="tr-TR" dirty="0"/>
          </a:p>
          <a:p>
            <a:r>
              <a:rPr lang="tr-TR" dirty="0"/>
              <a:t> T testi : Elimizde tek bir örneklemin ortalamasına ilişkin test yapma ihtiyacı olduğunda kullanılan testtir. Örneğin bir ilçenin yaş ortalaması ile ilgili bir hipotez testi kurmak istediğimizde bunu kullanırız. Web sitemizde insanların geçirdiği süreye ilişkin hipotez testi kurmak istediğimizde 180 </a:t>
            </a:r>
            <a:r>
              <a:rPr lang="tr-TR" dirty="0" err="1"/>
              <a:t>sn</a:t>
            </a:r>
            <a:r>
              <a:rPr lang="tr-TR" dirty="0"/>
              <a:t> </a:t>
            </a:r>
            <a:r>
              <a:rPr lang="tr-TR" dirty="0" err="1"/>
              <a:t>dir</a:t>
            </a:r>
            <a:r>
              <a:rPr lang="tr-TR" dirty="0"/>
              <a:t>, değildir, fazladır </a:t>
            </a:r>
            <a:r>
              <a:rPr lang="tr-TR" dirty="0" err="1"/>
              <a:t>vb</a:t>
            </a:r>
            <a:r>
              <a:rPr lang="tr-TR" dirty="0"/>
              <a:t> durumlarda kullanılır.</a:t>
            </a:r>
          </a:p>
        </p:txBody>
      </p:sp>
    </p:spTree>
    <p:extLst>
      <p:ext uri="{BB962C8B-B14F-4D97-AF65-F5344CB8AC3E}">
        <p14:creationId xmlns:p14="http://schemas.microsoft.com/office/powerpoint/2010/main" val="357558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F82A292F-7A3E-4293-B7D2-53608EC3BB0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FBE7CA9-284F-4780-B03E-631BCCA82119}"/>
              </a:ext>
            </a:extLst>
          </p:cNvPr>
          <p:cNvSpPr txBox="1"/>
          <p:nvPr/>
        </p:nvSpPr>
        <p:spPr>
          <a:xfrm>
            <a:off x="3046771" y="852826"/>
            <a:ext cx="6098458" cy="369332"/>
          </a:xfrm>
          <a:prstGeom prst="rect">
            <a:avLst/>
          </a:prstGeom>
          <a:noFill/>
        </p:spPr>
        <p:txBody>
          <a:bodyPr wrap="square">
            <a:spAutoFit/>
          </a:bodyPr>
          <a:lstStyle/>
          <a:p>
            <a:pPr algn="l" fontAlgn="base"/>
            <a:r>
              <a:rPr lang="tr-TR" b="1" i="0" dirty="0">
                <a:solidFill>
                  <a:srgbClr val="253342"/>
                </a:solidFill>
                <a:effectLst/>
                <a:latin typeface="GreycliffCF"/>
              </a:rPr>
              <a:t>İş Uygulaması: Ürün Satın Alma Adım Optimizasyonu</a:t>
            </a:r>
          </a:p>
        </p:txBody>
      </p:sp>
      <p:sp>
        <p:nvSpPr>
          <p:cNvPr id="10" name="Metin kutusu 9">
            <a:extLst>
              <a:ext uri="{FF2B5EF4-FFF2-40B4-BE49-F238E27FC236}">
                <a16:creationId xmlns:a16="http://schemas.microsoft.com/office/drawing/2014/main" id="{53734272-B059-4BE8-A4CD-700CEC5398A2}"/>
              </a:ext>
            </a:extLst>
          </p:cNvPr>
          <p:cNvSpPr txBox="1"/>
          <p:nvPr/>
        </p:nvSpPr>
        <p:spPr>
          <a:xfrm>
            <a:off x="559190" y="5817383"/>
            <a:ext cx="6098344" cy="646331"/>
          </a:xfrm>
          <a:prstGeom prst="rect">
            <a:avLst/>
          </a:prstGeom>
          <a:noFill/>
        </p:spPr>
        <p:txBody>
          <a:bodyPr wrap="square">
            <a:spAutoFit/>
          </a:bodyPr>
          <a:lstStyle/>
          <a:p>
            <a:r>
              <a:rPr lang="tr-TR" b="1" u="sng" dirty="0"/>
              <a:t>Kritik soru : 100 örnek çektik, örnek ortalaması zaten 19 neyin testini yapıyoruz? </a:t>
            </a:r>
          </a:p>
        </p:txBody>
      </p:sp>
      <p:sp>
        <p:nvSpPr>
          <p:cNvPr id="11" name="Ok: Aşağı 10">
            <a:extLst>
              <a:ext uri="{FF2B5EF4-FFF2-40B4-BE49-F238E27FC236}">
                <a16:creationId xmlns:a16="http://schemas.microsoft.com/office/drawing/2014/main" id="{FC3DC794-DB55-457E-A347-C82D22E3193B}"/>
              </a:ext>
            </a:extLst>
          </p:cNvPr>
          <p:cNvSpPr/>
          <p:nvPr/>
        </p:nvSpPr>
        <p:spPr>
          <a:xfrm>
            <a:off x="7033846" y="5962970"/>
            <a:ext cx="745588" cy="5081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959733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E5595DC7-8742-4101-B716-2F5F69F005CB}"/>
              </a:ext>
            </a:extLst>
          </p:cNvPr>
          <p:cNvSpPr txBox="1"/>
          <p:nvPr/>
        </p:nvSpPr>
        <p:spPr>
          <a:xfrm>
            <a:off x="1622473" y="2587507"/>
            <a:ext cx="8947053" cy="2308324"/>
          </a:xfrm>
          <a:prstGeom prst="rect">
            <a:avLst/>
          </a:prstGeom>
          <a:noFill/>
        </p:spPr>
        <p:txBody>
          <a:bodyPr wrap="square" rtlCol="0">
            <a:spAutoFit/>
          </a:bodyPr>
          <a:lstStyle/>
          <a:p>
            <a:r>
              <a:rPr lang="tr-TR" sz="2400" b="1" u="sng" dirty="0"/>
              <a:t>Kritik soru : 100 örnek çektik, örnek ortalaması zaten 19 neyin testini yapıyoruz? </a:t>
            </a:r>
          </a:p>
          <a:p>
            <a:endParaRPr lang="tr-TR" sz="2400" b="1" u="sng" dirty="0"/>
          </a:p>
          <a:p>
            <a:r>
              <a:rPr lang="tr-TR" sz="2400" b="1" u="sng" dirty="0"/>
              <a:t>Test yapmamızın sebebi : Ortaya çıkan etkinin şans eseri olup olmadığını, istatistiki olarak şansa yer bırakmayacak şekilde ispat etmeye çalışıyoruz. </a:t>
            </a:r>
          </a:p>
        </p:txBody>
      </p:sp>
    </p:spTree>
    <p:extLst>
      <p:ext uri="{BB962C8B-B14F-4D97-AF65-F5344CB8AC3E}">
        <p14:creationId xmlns:p14="http://schemas.microsoft.com/office/powerpoint/2010/main" val="2127737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B37E23E-F77F-4882-80F1-1A16F6722DD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15A02C1-705B-4559-B71A-287191E488DB}"/>
              </a:ext>
            </a:extLst>
          </p:cNvPr>
          <p:cNvSpPr txBox="1"/>
          <p:nvPr/>
        </p:nvSpPr>
        <p:spPr>
          <a:xfrm>
            <a:off x="337625" y="3244333"/>
            <a:ext cx="4586067" cy="923330"/>
          </a:xfrm>
          <a:prstGeom prst="rect">
            <a:avLst/>
          </a:prstGeom>
          <a:noFill/>
        </p:spPr>
        <p:txBody>
          <a:bodyPr wrap="square" rtlCol="0">
            <a:spAutoFit/>
          </a:bodyPr>
          <a:lstStyle/>
          <a:p>
            <a:r>
              <a:rPr lang="tr-TR" dirty="0"/>
              <a:t>H0 hipotezi : Bilinmeyen ana kütle parametresi mü(µ) yani kişilerin dördüncü adımda geçirmiş oldukları süre ortalaması 20 </a:t>
            </a:r>
            <a:r>
              <a:rPr lang="tr-TR" dirty="0" err="1"/>
              <a:t>dir</a:t>
            </a:r>
            <a:r>
              <a:rPr lang="tr-TR" dirty="0"/>
              <a:t>.</a:t>
            </a:r>
          </a:p>
        </p:txBody>
      </p:sp>
      <p:sp>
        <p:nvSpPr>
          <p:cNvPr id="5" name="Metin kutusu 4">
            <a:extLst>
              <a:ext uri="{FF2B5EF4-FFF2-40B4-BE49-F238E27FC236}">
                <a16:creationId xmlns:a16="http://schemas.microsoft.com/office/drawing/2014/main" id="{8F18D074-EB12-46A9-9A15-E03728F1012E}"/>
              </a:ext>
            </a:extLst>
          </p:cNvPr>
          <p:cNvSpPr txBox="1"/>
          <p:nvPr/>
        </p:nvSpPr>
        <p:spPr>
          <a:xfrm>
            <a:off x="337624" y="4465878"/>
            <a:ext cx="4586067" cy="923330"/>
          </a:xfrm>
          <a:prstGeom prst="rect">
            <a:avLst/>
          </a:prstGeom>
          <a:noFill/>
        </p:spPr>
        <p:txBody>
          <a:bodyPr wrap="square" rtlCol="0">
            <a:spAutoFit/>
          </a:bodyPr>
          <a:lstStyle/>
          <a:p>
            <a:r>
              <a:rPr lang="tr-TR" dirty="0"/>
              <a:t>H1 hipotezi : Bilinmeyen ana kütle parametresi mü(µ) yani kişilerin dördüncü adımda geçirmiş oldukları süre ortalaması 20 </a:t>
            </a:r>
            <a:r>
              <a:rPr lang="tr-TR" dirty="0" err="1"/>
              <a:t>dir</a:t>
            </a:r>
            <a:r>
              <a:rPr lang="tr-TR" dirty="0"/>
              <a:t>.</a:t>
            </a:r>
          </a:p>
        </p:txBody>
      </p:sp>
    </p:spTree>
    <p:extLst>
      <p:ext uri="{BB962C8B-B14F-4D97-AF65-F5344CB8AC3E}">
        <p14:creationId xmlns:p14="http://schemas.microsoft.com/office/powerpoint/2010/main" val="1125694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68EC8D6-B8A7-4240-A570-3BB9ECE78A7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6740C0F-B825-4ED0-8869-9FE2F4506B5A}"/>
              </a:ext>
            </a:extLst>
          </p:cNvPr>
          <p:cNvSpPr txBox="1"/>
          <p:nvPr/>
        </p:nvSpPr>
        <p:spPr>
          <a:xfrm>
            <a:off x="717452" y="3052689"/>
            <a:ext cx="2548326" cy="923330"/>
          </a:xfrm>
          <a:prstGeom prst="rect">
            <a:avLst/>
          </a:prstGeom>
          <a:noFill/>
        </p:spPr>
        <p:txBody>
          <a:bodyPr wrap="none" rtlCol="0">
            <a:spAutoFit/>
          </a:bodyPr>
          <a:lstStyle/>
          <a:p>
            <a:r>
              <a:rPr lang="tr-TR" dirty="0"/>
              <a:t>Anlamlılık düzeyi alfa (</a:t>
            </a:r>
            <a:r>
              <a:rPr lang="el-GR" dirty="0"/>
              <a:t>α</a:t>
            </a:r>
            <a:r>
              <a:rPr lang="tr-TR" dirty="0"/>
              <a:t>)</a:t>
            </a:r>
          </a:p>
          <a:p>
            <a:r>
              <a:rPr lang="tr-TR" dirty="0"/>
              <a:t>Çalışmanın başında kabul</a:t>
            </a:r>
          </a:p>
          <a:p>
            <a:r>
              <a:rPr lang="tr-TR" dirty="0"/>
              <a:t>edilebilir hata miktarıdır.</a:t>
            </a:r>
          </a:p>
        </p:txBody>
      </p:sp>
      <p:sp>
        <p:nvSpPr>
          <p:cNvPr id="5" name="Metin kutusu 4">
            <a:extLst>
              <a:ext uri="{FF2B5EF4-FFF2-40B4-BE49-F238E27FC236}">
                <a16:creationId xmlns:a16="http://schemas.microsoft.com/office/drawing/2014/main" id="{990B4122-B87C-4083-946A-1DAEEC069589}"/>
              </a:ext>
            </a:extLst>
          </p:cNvPr>
          <p:cNvSpPr txBox="1"/>
          <p:nvPr/>
        </p:nvSpPr>
        <p:spPr>
          <a:xfrm>
            <a:off x="7706750" y="2601574"/>
            <a:ext cx="3938322" cy="1754326"/>
          </a:xfrm>
          <a:prstGeom prst="rect">
            <a:avLst/>
          </a:prstGeom>
          <a:noFill/>
        </p:spPr>
        <p:txBody>
          <a:bodyPr wrap="none" rtlCol="0">
            <a:spAutoFit/>
          </a:bodyPr>
          <a:lstStyle/>
          <a:p>
            <a:r>
              <a:rPr lang="tr-TR" dirty="0"/>
              <a:t>Hipotez testi iki yönlü olduğu için</a:t>
            </a:r>
          </a:p>
          <a:p>
            <a:r>
              <a:rPr lang="tr-TR" dirty="0"/>
              <a:t>ikiye bölüyoruz.</a:t>
            </a:r>
          </a:p>
          <a:p>
            <a:r>
              <a:rPr lang="tr-TR" dirty="0"/>
              <a:t>Büyüktür, küçüktür şeklinde hipotezimiz</a:t>
            </a:r>
          </a:p>
          <a:p>
            <a:r>
              <a:rPr lang="tr-TR" dirty="0"/>
              <a:t>olsaydı alfa olduğu gibi kabul edilecektik</a:t>
            </a:r>
          </a:p>
          <a:p>
            <a:r>
              <a:rPr lang="tr-TR" dirty="0"/>
              <a:t>ve alfaya karşılık gelen tablo değerine</a:t>
            </a:r>
          </a:p>
          <a:p>
            <a:r>
              <a:rPr lang="tr-TR" dirty="0"/>
              <a:t>bakacaktık.</a:t>
            </a:r>
          </a:p>
        </p:txBody>
      </p:sp>
      <p:sp>
        <p:nvSpPr>
          <p:cNvPr id="6" name="Ok: Aşağı 5">
            <a:extLst>
              <a:ext uri="{FF2B5EF4-FFF2-40B4-BE49-F238E27FC236}">
                <a16:creationId xmlns:a16="http://schemas.microsoft.com/office/drawing/2014/main" id="{CED15932-642A-49CB-8228-C1E84EFA7FFE}"/>
              </a:ext>
            </a:extLst>
          </p:cNvPr>
          <p:cNvSpPr/>
          <p:nvPr/>
        </p:nvSpPr>
        <p:spPr>
          <a:xfrm>
            <a:off x="1730326" y="4572000"/>
            <a:ext cx="745588" cy="17865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Metin kutusu 6">
            <a:extLst>
              <a:ext uri="{FF2B5EF4-FFF2-40B4-BE49-F238E27FC236}">
                <a16:creationId xmlns:a16="http://schemas.microsoft.com/office/drawing/2014/main" id="{8E66246B-6DD5-4D41-9165-F19F014977B6}"/>
              </a:ext>
            </a:extLst>
          </p:cNvPr>
          <p:cNvSpPr txBox="1"/>
          <p:nvPr/>
        </p:nvSpPr>
        <p:spPr>
          <a:xfrm>
            <a:off x="546928" y="5240325"/>
            <a:ext cx="1501052" cy="369332"/>
          </a:xfrm>
          <a:prstGeom prst="rect">
            <a:avLst/>
          </a:prstGeom>
          <a:noFill/>
        </p:spPr>
        <p:txBody>
          <a:bodyPr wrap="none" rtlCol="0">
            <a:spAutoFit/>
          </a:bodyPr>
          <a:lstStyle/>
          <a:p>
            <a:r>
              <a:rPr lang="tr-TR" dirty="0"/>
              <a:t>Grafik aşağıda</a:t>
            </a:r>
          </a:p>
        </p:txBody>
      </p:sp>
    </p:spTree>
    <p:extLst>
      <p:ext uri="{BB962C8B-B14F-4D97-AF65-F5344CB8AC3E}">
        <p14:creationId xmlns:p14="http://schemas.microsoft.com/office/powerpoint/2010/main" val="352252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FF9C6A7-BC09-41FA-84AF-DF82293AA0E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934FC17-6639-499B-AA10-E868BE811333}"/>
              </a:ext>
            </a:extLst>
          </p:cNvPr>
          <p:cNvSpPr txBox="1"/>
          <p:nvPr/>
        </p:nvSpPr>
        <p:spPr>
          <a:xfrm>
            <a:off x="422030" y="267285"/>
            <a:ext cx="3195683" cy="3416320"/>
          </a:xfrm>
          <a:prstGeom prst="rect">
            <a:avLst/>
          </a:prstGeom>
          <a:noFill/>
        </p:spPr>
        <p:txBody>
          <a:bodyPr wrap="none" rtlCol="0">
            <a:spAutoFit/>
          </a:bodyPr>
          <a:lstStyle/>
          <a:p>
            <a:r>
              <a:rPr lang="tr-TR" dirty="0"/>
              <a:t>Grafikteki alanın sağ tarafı 0,5 e;</a:t>
            </a:r>
          </a:p>
          <a:p>
            <a:r>
              <a:rPr lang="tr-TR" dirty="0"/>
              <a:t>sol tarafı da 0,5 e karşılık gelir.</a:t>
            </a:r>
          </a:p>
          <a:p>
            <a:r>
              <a:rPr lang="tr-TR" dirty="0"/>
              <a:t>Toplamı olasılık bir olur.</a:t>
            </a:r>
          </a:p>
          <a:p>
            <a:endParaRPr lang="tr-TR" dirty="0"/>
          </a:p>
          <a:p>
            <a:r>
              <a:rPr lang="tr-TR" dirty="0"/>
              <a:t>Alfa 2 ye bölündükten sonra</a:t>
            </a:r>
          </a:p>
          <a:p>
            <a:r>
              <a:rPr lang="tr-TR" dirty="0"/>
              <a:t>elde edilen değer</a:t>
            </a:r>
          </a:p>
          <a:p>
            <a:r>
              <a:rPr lang="tr-TR" dirty="0"/>
              <a:t>bu tabloda verilen eğrinin </a:t>
            </a:r>
          </a:p>
          <a:p>
            <a:r>
              <a:rPr lang="tr-TR" dirty="0"/>
              <a:t>altında kalan alanları</a:t>
            </a:r>
          </a:p>
          <a:p>
            <a:r>
              <a:rPr lang="tr-TR" dirty="0"/>
              <a:t>ifade eder.</a:t>
            </a:r>
          </a:p>
          <a:p>
            <a:endParaRPr lang="tr-TR" dirty="0"/>
          </a:p>
          <a:p>
            <a:r>
              <a:rPr lang="tr-TR" dirty="0"/>
              <a:t>Burada 0,475 değerini</a:t>
            </a:r>
          </a:p>
          <a:p>
            <a:r>
              <a:rPr lang="tr-TR" dirty="0"/>
              <a:t>bulmamız gerekir.</a:t>
            </a:r>
          </a:p>
        </p:txBody>
      </p:sp>
      <p:pic>
        <p:nvPicPr>
          <p:cNvPr id="4" name="Resim 3">
            <a:extLst>
              <a:ext uri="{FF2B5EF4-FFF2-40B4-BE49-F238E27FC236}">
                <a16:creationId xmlns:a16="http://schemas.microsoft.com/office/drawing/2014/main" id="{7BDFAD80-9A33-4620-B4AE-38C6D653F60A}"/>
              </a:ext>
            </a:extLst>
          </p:cNvPr>
          <p:cNvPicPr>
            <a:picLocks noChangeAspect="1"/>
          </p:cNvPicPr>
          <p:nvPr/>
        </p:nvPicPr>
        <p:blipFill>
          <a:blip r:embed="rId3"/>
          <a:stretch>
            <a:fillRect/>
          </a:stretch>
        </p:blipFill>
        <p:spPr>
          <a:xfrm>
            <a:off x="6096002" y="3429000"/>
            <a:ext cx="6095998" cy="3427326"/>
          </a:xfrm>
          <a:prstGeom prst="rect">
            <a:avLst/>
          </a:prstGeom>
        </p:spPr>
      </p:pic>
    </p:spTree>
    <p:extLst>
      <p:ext uri="{BB962C8B-B14F-4D97-AF65-F5344CB8AC3E}">
        <p14:creationId xmlns:p14="http://schemas.microsoft.com/office/powerpoint/2010/main" val="1386300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F3F27C8-7F8D-42C1-8409-89B61F11443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3415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7B6D93B-851E-47FC-BF96-421FD792563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217BB3B-3B27-4B68-835C-751EA018F4BB}"/>
              </a:ext>
            </a:extLst>
          </p:cNvPr>
          <p:cNvSpPr txBox="1"/>
          <p:nvPr/>
        </p:nvSpPr>
        <p:spPr>
          <a:xfrm>
            <a:off x="998807" y="1287225"/>
            <a:ext cx="4192172" cy="1200329"/>
          </a:xfrm>
          <a:prstGeom prst="rect">
            <a:avLst/>
          </a:prstGeom>
          <a:noFill/>
        </p:spPr>
        <p:txBody>
          <a:bodyPr wrap="square" rtlCol="0">
            <a:spAutoFit/>
          </a:bodyPr>
          <a:lstStyle/>
          <a:p>
            <a:r>
              <a:rPr lang="tr-TR" dirty="0"/>
              <a:t>Hipotezler ikiye ayrılır : H0 ve H1, 0 hipotezi ve alternatif hipotez olarak adlandırılır. H0 hipotezinde parametreye değer verilir.</a:t>
            </a:r>
          </a:p>
        </p:txBody>
      </p:sp>
      <p:sp>
        <p:nvSpPr>
          <p:cNvPr id="5" name="Metin kutusu 4">
            <a:extLst>
              <a:ext uri="{FF2B5EF4-FFF2-40B4-BE49-F238E27FC236}">
                <a16:creationId xmlns:a16="http://schemas.microsoft.com/office/drawing/2014/main" id="{E1E9A692-3F70-46E5-A17D-93F8FACA4BE0}"/>
              </a:ext>
            </a:extLst>
          </p:cNvPr>
          <p:cNvSpPr txBox="1"/>
          <p:nvPr/>
        </p:nvSpPr>
        <p:spPr>
          <a:xfrm>
            <a:off x="5317588" y="1308295"/>
            <a:ext cx="4192172" cy="369332"/>
          </a:xfrm>
          <a:prstGeom prst="rect">
            <a:avLst/>
          </a:prstGeom>
          <a:noFill/>
        </p:spPr>
        <p:txBody>
          <a:bodyPr wrap="square" rtlCol="0">
            <a:spAutoFit/>
          </a:bodyPr>
          <a:lstStyle/>
          <a:p>
            <a:r>
              <a:rPr lang="tr-TR" dirty="0"/>
              <a:t>Yönlü hipotezler</a:t>
            </a:r>
          </a:p>
        </p:txBody>
      </p:sp>
      <p:sp>
        <p:nvSpPr>
          <p:cNvPr id="6" name="Metin kutusu 5">
            <a:extLst>
              <a:ext uri="{FF2B5EF4-FFF2-40B4-BE49-F238E27FC236}">
                <a16:creationId xmlns:a16="http://schemas.microsoft.com/office/drawing/2014/main" id="{2ED9F045-967A-4D63-9079-7388200E8DFA}"/>
              </a:ext>
            </a:extLst>
          </p:cNvPr>
          <p:cNvSpPr txBox="1"/>
          <p:nvPr/>
        </p:nvSpPr>
        <p:spPr>
          <a:xfrm>
            <a:off x="998807" y="4497809"/>
            <a:ext cx="10592972" cy="646331"/>
          </a:xfrm>
          <a:prstGeom prst="rect">
            <a:avLst/>
          </a:prstGeom>
          <a:noFill/>
        </p:spPr>
        <p:txBody>
          <a:bodyPr wrap="square" rtlCol="0">
            <a:spAutoFit/>
          </a:bodyPr>
          <a:lstStyle/>
          <a:p>
            <a:r>
              <a:rPr lang="tr-TR" dirty="0"/>
              <a:t>Teorik olarak sınayacak olduğumuz, kendisine dayanacak olduğumuz aslında sabit diye kabul ettiğimiz H0 hipotezi olacak. Buna dayalı olarak </a:t>
            </a:r>
            <a:r>
              <a:rPr lang="tr-TR" dirty="0" err="1"/>
              <a:t>iddamızı</a:t>
            </a:r>
            <a:r>
              <a:rPr lang="tr-TR" dirty="0"/>
              <a:t> test etmeye çalışacağız. </a:t>
            </a:r>
          </a:p>
        </p:txBody>
      </p:sp>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C77B0FA-A4AD-4CB1-956E-8DF02C2DC37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DC949D9-1D4E-4658-B33A-AC491A23B12D}"/>
              </a:ext>
            </a:extLst>
          </p:cNvPr>
          <p:cNvSpPr txBox="1"/>
          <p:nvPr/>
        </p:nvSpPr>
        <p:spPr>
          <a:xfrm>
            <a:off x="7427742" y="3601329"/>
            <a:ext cx="4107791" cy="1477328"/>
          </a:xfrm>
          <a:prstGeom prst="rect">
            <a:avLst/>
          </a:prstGeom>
          <a:noFill/>
        </p:spPr>
        <p:txBody>
          <a:bodyPr wrap="none" rtlCol="0">
            <a:spAutoFit/>
          </a:bodyPr>
          <a:lstStyle/>
          <a:p>
            <a:r>
              <a:rPr lang="tr-TR" dirty="0" err="1"/>
              <a:t>zhesap</a:t>
            </a:r>
            <a:r>
              <a:rPr lang="tr-TR" dirty="0"/>
              <a:t> değeri yeşil bölgelere düşmeseydi;</a:t>
            </a:r>
          </a:p>
          <a:p>
            <a:r>
              <a:rPr lang="tr-TR" dirty="0"/>
              <a:t>Bu durumda H0 hipotezini reddetmek için</a:t>
            </a:r>
          </a:p>
          <a:p>
            <a:r>
              <a:rPr lang="tr-TR" dirty="0"/>
              <a:t>yeterli kanıt bulunamadı diyecektik. </a:t>
            </a:r>
          </a:p>
          <a:p>
            <a:r>
              <a:rPr lang="tr-TR" dirty="0"/>
              <a:t>İstatistiki olarak anlamlı bir sonuç elde</a:t>
            </a:r>
          </a:p>
          <a:p>
            <a:r>
              <a:rPr lang="tr-TR" dirty="0"/>
              <a:t>edilememiştir diyecektik.</a:t>
            </a:r>
          </a:p>
        </p:txBody>
      </p:sp>
    </p:spTree>
    <p:extLst>
      <p:ext uri="{BB962C8B-B14F-4D97-AF65-F5344CB8AC3E}">
        <p14:creationId xmlns:p14="http://schemas.microsoft.com/office/powerpoint/2010/main" val="3236321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27EF528-0851-4971-B839-53F5EFE09EA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35AEF55-77F7-4EAC-A233-8DACAC98FA03}"/>
              </a:ext>
            </a:extLst>
          </p:cNvPr>
          <p:cNvSpPr txBox="1"/>
          <p:nvPr/>
        </p:nvSpPr>
        <p:spPr>
          <a:xfrm>
            <a:off x="6966088" y="829993"/>
            <a:ext cx="4874219" cy="1477328"/>
          </a:xfrm>
          <a:prstGeom prst="rect">
            <a:avLst/>
          </a:prstGeom>
          <a:noFill/>
        </p:spPr>
        <p:txBody>
          <a:bodyPr wrap="none" rtlCol="0">
            <a:spAutoFit/>
          </a:bodyPr>
          <a:lstStyle/>
          <a:p>
            <a:r>
              <a:rPr lang="tr-TR" dirty="0"/>
              <a:t>Bu örneğimizde normallik varsayımını incelemedik</a:t>
            </a:r>
          </a:p>
          <a:p>
            <a:r>
              <a:rPr lang="tr-TR" dirty="0"/>
              <a:t>kolaylık olsun diye. </a:t>
            </a:r>
          </a:p>
          <a:p>
            <a:r>
              <a:rPr lang="tr-TR" dirty="0"/>
              <a:t>Uygulamalarda mutlaka yapılmalıdır.</a:t>
            </a:r>
          </a:p>
          <a:p>
            <a:r>
              <a:rPr lang="tr-TR" dirty="0"/>
              <a:t>Eğer normallik varsayımı sağlanmıyorsa </a:t>
            </a:r>
            <a:r>
              <a:rPr lang="tr-TR" dirty="0" err="1"/>
              <a:t>non</a:t>
            </a:r>
            <a:endParaRPr lang="tr-TR" dirty="0"/>
          </a:p>
          <a:p>
            <a:r>
              <a:rPr lang="tr-TR" dirty="0"/>
              <a:t>parametrik T test yapılmalıdır.</a:t>
            </a:r>
          </a:p>
        </p:txBody>
      </p:sp>
    </p:spTree>
    <p:extLst>
      <p:ext uri="{BB962C8B-B14F-4D97-AF65-F5344CB8AC3E}">
        <p14:creationId xmlns:p14="http://schemas.microsoft.com/office/powerpoint/2010/main" val="1693841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D54EBBA-D0EF-4FD1-9394-17B7F183B24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6673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35C902A-7E65-4D58-B617-4FE5D6BCE74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97565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F0FCA88-0630-4B29-B396-B4DEFA40559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59573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2C60DAE-87B0-4FF7-8756-9FA5324E15E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46712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0B5820D-DF7E-46B7-A46B-92DC4F88EDE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8468223-ED5D-45E2-8D93-AF747E4E17F8}"/>
              </a:ext>
            </a:extLst>
          </p:cNvPr>
          <p:cNvSpPr txBox="1"/>
          <p:nvPr/>
        </p:nvSpPr>
        <p:spPr>
          <a:xfrm>
            <a:off x="4262511" y="1730326"/>
            <a:ext cx="6789359" cy="369332"/>
          </a:xfrm>
          <a:prstGeom prst="rect">
            <a:avLst/>
          </a:prstGeom>
          <a:noFill/>
        </p:spPr>
        <p:txBody>
          <a:bodyPr wrap="none" rtlCol="0">
            <a:spAutoFit/>
          </a:bodyPr>
          <a:lstStyle/>
          <a:p>
            <a:r>
              <a:rPr lang="tr-TR" dirty="0" err="1"/>
              <a:t>olçumler</a:t>
            </a:r>
            <a:r>
              <a:rPr lang="tr-TR" dirty="0"/>
              <a:t> verisi örnek içindir. Veriler farklı şekillerde ede edilmiş olabilir.</a:t>
            </a:r>
          </a:p>
        </p:txBody>
      </p:sp>
    </p:spTree>
    <p:extLst>
      <p:ext uri="{BB962C8B-B14F-4D97-AF65-F5344CB8AC3E}">
        <p14:creationId xmlns:p14="http://schemas.microsoft.com/office/powerpoint/2010/main" val="2770691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27225C7-52DF-471D-BED4-1A276A62506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B91B380-5544-4040-8FF9-EBCC16C60A44}"/>
              </a:ext>
            </a:extLst>
          </p:cNvPr>
          <p:cNvSpPr txBox="1"/>
          <p:nvPr/>
        </p:nvSpPr>
        <p:spPr>
          <a:xfrm>
            <a:off x="3606019" y="4895558"/>
            <a:ext cx="6301277" cy="923330"/>
          </a:xfrm>
          <a:prstGeom prst="rect">
            <a:avLst/>
          </a:prstGeom>
          <a:noFill/>
        </p:spPr>
        <p:txBody>
          <a:bodyPr wrap="none" rtlCol="0">
            <a:spAutoFit/>
          </a:bodyPr>
          <a:lstStyle/>
          <a:p>
            <a:r>
              <a:rPr lang="tr-TR" dirty="0"/>
              <a:t>154 170 den küçük olduğu için teste gerek olmadığı düşünülebilir.</a:t>
            </a:r>
          </a:p>
          <a:p>
            <a:r>
              <a:rPr lang="tr-TR" dirty="0"/>
              <a:t>Test yaparak bunun şansa bağlı olmadığını bulmamız gerekir.</a:t>
            </a:r>
          </a:p>
          <a:p>
            <a:r>
              <a:rPr lang="tr-TR" dirty="0"/>
              <a:t>Farklı örneklemler de de bu değer aynı mıdır acaba?</a:t>
            </a:r>
          </a:p>
        </p:txBody>
      </p:sp>
    </p:spTree>
    <p:extLst>
      <p:ext uri="{BB962C8B-B14F-4D97-AF65-F5344CB8AC3E}">
        <p14:creationId xmlns:p14="http://schemas.microsoft.com/office/powerpoint/2010/main" val="1243459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A71D06B-CDB0-47C0-9691-583236CAC98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3482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8170400-C2D9-4842-AD74-661FAC3284D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46E501C-AB1A-4502-9FC0-2331B84F16B5}"/>
              </a:ext>
            </a:extLst>
          </p:cNvPr>
          <p:cNvSpPr txBox="1"/>
          <p:nvPr/>
        </p:nvSpPr>
        <p:spPr>
          <a:xfrm>
            <a:off x="5781822" y="3429000"/>
            <a:ext cx="5771516" cy="2308324"/>
          </a:xfrm>
          <a:prstGeom prst="rect">
            <a:avLst/>
          </a:prstGeom>
          <a:noFill/>
        </p:spPr>
        <p:txBody>
          <a:bodyPr wrap="none" rtlCol="0">
            <a:spAutoFit/>
          </a:bodyPr>
          <a:lstStyle/>
          <a:p>
            <a:r>
              <a:rPr lang="tr-TR" dirty="0" err="1"/>
              <a:t>Ordered</a:t>
            </a:r>
            <a:r>
              <a:rPr lang="tr-TR" dirty="0"/>
              <a:t> </a:t>
            </a:r>
            <a:r>
              <a:rPr lang="tr-TR" dirty="0" err="1"/>
              <a:t>Values</a:t>
            </a:r>
            <a:r>
              <a:rPr lang="tr-TR" dirty="0"/>
              <a:t> : Örnek dağılımı ( eldeki ölçümler )</a:t>
            </a:r>
          </a:p>
          <a:p>
            <a:endParaRPr lang="tr-TR" dirty="0"/>
          </a:p>
          <a:p>
            <a:r>
              <a:rPr lang="tr-TR" dirty="0" err="1"/>
              <a:t>Teoretical</a:t>
            </a:r>
            <a:r>
              <a:rPr lang="tr-TR" dirty="0"/>
              <a:t> </a:t>
            </a:r>
            <a:r>
              <a:rPr lang="tr-TR" dirty="0" err="1"/>
              <a:t>quantities</a:t>
            </a:r>
            <a:r>
              <a:rPr lang="tr-TR" dirty="0"/>
              <a:t> : Teorik dağılımı ( ilgilenmiş olduğumuz</a:t>
            </a:r>
          </a:p>
          <a:p>
            <a:r>
              <a:rPr lang="tr-TR" dirty="0"/>
              <a:t>normal dağılımdır ) </a:t>
            </a:r>
          </a:p>
          <a:p>
            <a:endParaRPr lang="tr-TR" dirty="0"/>
          </a:p>
          <a:p>
            <a:r>
              <a:rPr lang="tr-TR" dirty="0"/>
              <a:t>Teorik dağılım ile örnek dağılım birbirine benzemektedir.</a:t>
            </a:r>
          </a:p>
          <a:p>
            <a:endParaRPr lang="tr-TR" dirty="0"/>
          </a:p>
          <a:p>
            <a:r>
              <a:rPr lang="tr-TR" dirty="0"/>
              <a:t>( Bunlar hataya müsaittir. ) </a:t>
            </a:r>
          </a:p>
        </p:txBody>
      </p:sp>
    </p:spTree>
    <p:extLst>
      <p:ext uri="{BB962C8B-B14F-4D97-AF65-F5344CB8AC3E}">
        <p14:creationId xmlns:p14="http://schemas.microsoft.com/office/powerpoint/2010/main" val="844116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5D3E132-DF45-411E-BD80-F0223A7ED8D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C4C14C7-003A-4F73-83D1-4C3B6EA4AE20}"/>
              </a:ext>
            </a:extLst>
          </p:cNvPr>
          <p:cNvSpPr txBox="1"/>
          <p:nvPr/>
        </p:nvSpPr>
        <p:spPr>
          <a:xfrm>
            <a:off x="633045" y="829994"/>
            <a:ext cx="9312486" cy="1200329"/>
          </a:xfrm>
          <a:prstGeom prst="rect">
            <a:avLst/>
          </a:prstGeom>
          <a:noFill/>
        </p:spPr>
        <p:txBody>
          <a:bodyPr wrap="none" rtlCol="0">
            <a:spAutoFit/>
          </a:bodyPr>
          <a:lstStyle/>
          <a:p>
            <a:r>
              <a:rPr lang="tr-TR" dirty="0"/>
              <a:t>İlçenin yaş ortalamasını H0 için mü değerini 50 ye eşit olduğu hipotezini kurduğumuzu varsayalım.</a:t>
            </a:r>
          </a:p>
          <a:p>
            <a:endParaRPr lang="tr-TR" dirty="0"/>
          </a:p>
          <a:p>
            <a:r>
              <a:rPr lang="tr-TR" dirty="0"/>
              <a:t>Eğer bu hipotez doğru iken reddedersek  I. Tip Hata - alfa hatası oluşur</a:t>
            </a:r>
          </a:p>
          <a:p>
            <a:r>
              <a:rPr lang="tr-TR" dirty="0"/>
              <a:t>Eğer yanlış ikin reddetmezsek II. Tip Hata beta hatası oluşur.</a:t>
            </a:r>
          </a:p>
        </p:txBody>
      </p:sp>
    </p:spTree>
    <p:extLst>
      <p:ext uri="{BB962C8B-B14F-4D97-AF65-F5344CB8AC3E}">
        <p14:creationId xmlns:p14="http://schemas.microsoft.com/office/powerpoint/2010/main" val="261388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59046AF-FA72-4689-8D32-8684E7EAD3CC}"/>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FEBA3302-0152-4F72-90B7-E58368A82B64}"/>
              </a:ext>
            </a:extLst>
          </p:cNvPr>
          <p:cNvSpPr txBox="1"/>
          <p:nvPr/>
        </p:nvSpPr>
        <p:spPr>
          <a:xfrm>
            <a:off x="6541476" y="1125416"/>
            <a:ext cx="4773637" cy="1754326"/>
          </a:xfrm>
          <a:prstGeom prst="rect">
            <a:avLst/>
          </a:prstGeom>
          <a:noFill/>
        </p:spPr>
        <p:txBody>
          <a:bodyPr wrap="square" rtlCol="0">
            <a:spAutoFit/>
          </a:bodyPr>
          <a:lstStyle/>
          <a:p>
            <a:r>
              <a:rPr lang="tr-TR" dirty="0"/>
              <a:t>Amacımız : Elimizdeki bir sayısal değişkenin ortalamasının yani örneğimizin ortalamasının belirli bir değere eşit olup olmadığını sınamak</a:t>
            </a:r>
          </a:p>
          <a:p>
            <a:endParaRPr lang="tr-TR" dirty="0"/>
          </a:p>
          <a:p>
            <a:r>
              <a:rPr lang="tr-TR" dirty="0"/>
              <a:t>Normallik Varsayımı : Elimizdeki ölçümlerin normal olup olmadığının test edilmesi</a:t>
            </a:r>
          </a:p>
        </p:txBody>
      </p:sp>
      <p:sp>
        <p:nvSpPr>
          <p:cNvPr id="4" name="Metin kutusu 3">
            <a:extLst>
              <a:ext uri="{FF2B5EF4-FFF2-40B4-BE49-F238E27FC236}">
                <a16:creationId xmlns:a16="http://schemas.microsoft.com/office/drawing/2014/main" id="{B16BE9BD-4702-4E40-BE45-36B61076F9BD}"/>
              </a:ext>
            </a:extLst>
          </p:cNvPr>
          <p:cNvSpPr txBox="1"/>
          <p:nvPr/>
        </p:nvSpPr>
        <p:spPr>
          <a:xfrm>
            <a:off x="4607162" y="3680319"/>
            <a:ext cx="6562586" cy="369332"/>
          </a:xfrm>
          <a:prstGeom prst="rect">
            <a:avLst/>
          </a:prstGeom>
          <a:noFill/>
        </p:spPr>
        <p:txBody>
          <a:bodyPr wrap="square" rtlCol="0">
            <a:spAutoFit/>
          </a:bodyPr>
          <a:lstStyle/>
          <a:p>
            <a:r>
              <a:rPr lang="tr-TR" dirty="0"/>
              <a:t>soldaki değer test istatistiğidir, sağdaki P </a:t>
            </a:r>
            <a:r>
              <a:rPr lang="tr-TR" dirty="0" err="1"/>
              <a:t>value</a:t>
            </a:r>
            <a:r>
              <a:rPr lang="tr-TR" dirty="0"/>
              <a:t> değeridir.</a:t>
            </a:r>
          </a:p>
        </p:txBody>
      </p:sp>
      <p:sp>
        <p:nvSpPr>
          <p:cNvPr id="5" name="Metin kutusu 4">
            <a:extLst>
              <a:ext uri="{FF2B5EF4-FFF2-40B4-BE49-F238E27FC236}">
                <a16:creationId xmlns:a16="http://schemas.microsoft.com/office/drawing/2014/main" id="{7190C59F-53FF-4D44-B4D3-A5AD5EC07A5D}"/>
              </a:ext>
            </a:extLst>
          </p:cNvPr>
          <p:cNvSpPr txBox="1"/>
          <p:nvPr/>
        </p:nvSpPr>
        <p:spPr>
          <a:xfrm>
            <a:off x="1603717" y="4360985"/>
            <a:ext cx="7215180" cy="923330"/>
          </a:xfrm>
          <a:prstGeom prst="rect">
            <a:avLst/>
          </a:prstGeom>
          <a:noFill/>
        </p:spPr>
        <p:txBody>
          <a:bodyPr wrap="none" rtlCol="0">
            <a:spAutoFit/>
          </a:bodyPr>
          <a:lstStyle/>
          <a:p>
            <a:r>
              <a:rPr lang="tr-TR" dirty="0"/>
              <a:t>P </a:t>
            </a:r>
            <a:r>
              <a:rPr lang="tr-TR" dirty="0" err="1"/>
              <a:t>value</a:t>
            </a:r>
            <a:r>
              <a:rPr lang="tr-TR" dirty="0"/>
              <a:t> değeri 0,05 küçük çıktığında H0 reddedilir </a:t>
            </a:r>
            <a:r>
              <a:rPr lang="tr-TR" dirty="0" err="1"/>
              <a:t>di</a:t>
            </a:r>
            <a:r>
              <a:rPr lang="tr-TR" dirty="0"/>
              <a:t>. Yani H0 </a:t>
            </a:r>
            <a:r>
              <a:rPr lang="tr-TR" dirty="0" err="1"/>
              <a:t>rededemeyiz</a:t>
            </a:r>
            <a:r>
              <a:rPr lang="tr-TR" dirty="0"/>
              <a:t>.</a:t>
            </a:r>
          </a:p>
          <a:p>
            <a:endParaRPr lang="tr-TR" dirty="0"/>
          </a:p>
          <a:p>
            <a:r>
              <a:rPr lang="tr-TR" dirty="0"/>
              <a:t>Yani </a:t>
            </a:r>
            <a:r>
              <a:rPr lang="tr-TR" dirty="0" err="1"/>
              <a:t>paramitrik</a:t>
            </a:r>
            <a:r>
              <a:rPr lang="tr-TR" dirty="0"/>
              <a:t> test olan tek örneklem testini UYGULAYABİLİRİZ.</a:t>
            </a:r>
          </a:p>
        </p:txBody>
      </p:sp>
    </p:spTree>
    <p:extLst>
      <p:ext uri="{BB962C8B-B14F-4D97-AF65-F5344CB8AC3E}">
        <p14:creationId xmlns:p14="http://schemas.microsoft.com/office/powerpoint/2010/main" val="314031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8766091-E804-4E45-8BC4-5F4C16AB5B3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8753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838AA3B-013B-4D34-B491-F572C8B2298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744D661-0667-498A-A155-120D56610395}"/>
              </a:ext>
            </a:extLst>
          </p:cNvPr>
          <p:cNvSpPr txBox="1"/>
          <p:nvPr/>
        </p:nvSpPr>
        <p:spPr>
          <a:xfrm>
            <a:off x="1659988" y="4867421"/>
            <a:ext cx="6245299" cy="646331"/>
          </a:xfrm>
          <a:prstGeom prst="rect">
            <a:avLst/>
          </a:prstGeom>
          <a:noFill/>
        </p:spPr>
        <p:txBody>
          <a:bodyPr wrap="none" rtlCol="0">
            <a:spAutoFit/>
          </a:bodyPr>
          <a:lstStyle/>
          <a:p>
            <a:r>
              <a:rPr lang="tr-TR" dirty="0"/>
              <a:t>P-</a:t>
            </a:r>
            <a:r>
              <a:rPr lang="tr-TR" dirty="0" err="1"/>
              <a:t>value</a:t>
            </a:r>
            <a:r>
              <a:rPr lang="tr-TR" dirty="0"/>
              <a:t> değeri 0,05 ten küçük olduğundan H0 hipotezi reddedilir.</a:t>
            </a:r>
          </a:p>
          <a:p>
            <a:r>
              <a:rPr lang="tr-TR" dirty="0"/>
              <a:t>Web sitesinde geçirilen ortalama süre 170 değildir.</a:t>
            </a:r>
          </a:p>
        </p:txBody>
      </p:sp>
    </p:spTree>
    <p:extLst>
      <p:ext uri="{BB962C8B-B14F-4D97-AF65-F5344CB8AC3E}">
        <p14:creationId xmlns:p14="http://schemas.microsoft.com/office/powerpoint/2010/main" val="1825831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767836A-AC37-48FA-9AD4-F0DB26F9D66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A2A0E24-D20D-40F0-8C48-5B1C8C0C71D4}"/>
              </a:ext>
            </a:extLst>
          </p:cNvPr>
          <p:cNvSpPr txBox="1"/>
          <p:nvPr/>
        </p:nvSpPr>
        <p:spPr>
          <a:xfrm flipH="1">
            <a:off x="4688058" y="2926080"/>
            <a:ext cx="5693899" cy="369332"/>
          </a:xfrm>
          <a:prstGeom prst="rect">
            <a:avLst/>
          </a:prstGeom>
          <a:noFill/>
        </p:spPr>
        <p:txBody>
          <a:bodyPr wrap="square" rtlCol="0">
            <a:spAutoFit/>
          </a:bodyPr>
          <a:lstStyle/>
          <a:p>
            <a:r>
              <a:rPr lang="tr-TR" dirty="0"/>
              <a:t>test istatistiği ve P-</a:t>
            </a:r>
            <a:r>
              <a:rPr lang="tr-TR" dirty="0" err="1"/>
              <a:t>value</a:t>
            </a:r>
            <a:endParaRPr lang="tr-TR" dirty="0"/>
          </a:p>
        </p:txBody>
      </p:sp>
      <p:sp>
        <p:nvSpPr>
          <p:cNvPr id="4" name="Metin kutusu 3">
            <a:extLst>
              <a:ext uri="{FF2B5EF4-FFF2-40B4-BE49-F238E27FC236}">
                <a16:creationId xmlns:a16="http://schemas.microsoft.com/office/drawing/2014/main" id="{19947C1E-B649-409D-843A-5FF7E1FB1154}"/>
              </a:ext>
            </a:extLst>
          </p:cNvPr>
          <p:cNvSpPr txBox="1"/>
          <p:nvPr/>
        </p:nvSpPr>
        <p:spPr>
          <a:xfrm>
            <a:off x="885310" y="3742007"/>
            <a:ext cx="11129713" cy="2585323"/>
          </a:xfrm>
          <a:prstGeom prst="rect">
            <a:avLst/>
          </a:prstGeom>
          <a:noFill/>
        </p:spPr>
        <p:txBody>
          <a:bodyPr wrap="none" rtlCol="0">
            <a:spAutoFit/>
          </a:bodyPr>
          <a:lstStyle/>
          <a:p>
            <a:r>
              <a:rPr lang="tr-TR" dirty="0"/>
              <a:t>Merkezi eğilime yönelik bir testtir.  </a:t>
            </a:r>
            <a:r>
              <a:rPr lang="tr-TR" dirty="0" err="1"/>
              <a:t>Merkezilenmenin</a:t>
            </a:r>
            <a:r>
              <a:rPr lang="tr-TR" dirty="0"/>
              <a:t> 170 olup olmadığının test edilmesidir.</a:t>
            </a:r>
          </a:p>
          <a:p>
            <a:r>
              <a:rPr lang="tr-TR" dirty="0"/>
              <a:t>Ortalama ve medyan arasında bir fark vardır. Dağılım çarpık olduğunda ki geçek hayatta çok sık gözlemleriz,</a:t>
            </a:r>
          </a:p>
          <a:p>
            <a:r>
              <a:rPr lang="tr-TR" dirty="0"/>
              <a:t> bu durumda ortalamanın kullanılmayacak olduğu gibi parametrik test de kullanılamıyor.</a:t>
            </a:r>
          </a:p>
          <a:p>
            <a:endParaRPr lang="tr-TR" dirty="0"/>
          </a:p>
          <a:p>
            <a:r>
              <a:rPr lang="tr-TR" dirty="0"/>
              <a:t>P-</a:t>
            </a:r>
            <a:r>
              <a:rPr lang="tr-TR" dirty="0" err="1"/>
              <a:t>value</a:t>
            </a:r>
            <a:r>
              <a:rPr lang="tr-TR" dirty="0"/>
              <a:t> değeri 0.064 yani 0.05 ten küçük değil, yani H0 ı </a:t>
            </a:r>
            <a:r>
              <a:rPr lang="tr-TR" dirty="0" err="1"/>
              <a:t>reddemiyoruz</a:t>
            </a:r>
            <a:r>
              <a:rPr lang="tr-TR" dirty="0"/>
              <a:t>. Ama bizim zaten dağılımımız normaldi</a:t>
            </a:r>
          </a:p>
          <a:p>
            <a:r>
              <a:rPr lang="tr-TR" dirty="0"/>
              <a:t>yani simetrik ti bir problemimiz yok, dolayısıyla BU SONUÇLA İLGİLENMİYORUZ. </a:t>
            </a:r>
          </a:p>
          <a:p>
            <a:endParaRPr lang="tr-TR" dirty="0"/>
          </a:p>
          <a:p>
            <a:r>
              <a:rPr lang="tr-TR" dirty="0"/>
              <a:t>Örnek olması için yaptık ve testin sonucu zaten yanıltıcı çıktı. Normallik varsayımı sağlanmasaydı bu testi kullanmamız</a:t>
            </a:r>
          </a:p>
          <a:p>
            <a:r>
              <a:rPr lang="tr-TR" dirty="0"/>
              <a:t>gerekirdi.</a:t>
            </a:r>
          </a:p>
        </p:txBody>
      </p:sp>
    </p:spTree>
    <p:extLst>
      <p:ext uri="{BB962C8B-B14F-4D97-AF65-F5344CB8AC3E}">
        <p14:creationId xmlns:p14="http://schemas.microsoft.com/office/powerpoint/2010/main" val="1462905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6A90DD6-6AD5-4794-996D-853B2CAA807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04057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630F538-F66C-4704-BC39-18CA8699ED3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4928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C2267AC-B373-4138-BF9E-F9081FC464C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D516FD3-AB88-48B2-A78A-4425D8898581}"/>
              </a:ext>
            </a:extLst>
          </p:cNvPr>
          <p:cNvSpPr txBox="1"/>
          <p:nvPr/>
        </p:nvSpPr>
        <p:spPr>
          <a:xfrm>
            <a:off x="4290646" y="1533378"/>
            <a:ext cx="1801712" cy="923330"/>
          </a:xfrm>
          <a:prstGeom prst="rect">
            <a:avLst/>
          </a:prstGeom>
          <a:noFill/>
        </p:spPr>
        <p:txBody>
          <a:bodyPr wrap="none" rtlCol="0">
            <a:spAutoFit/>
          </a:bodyPr>
          <a:lstStyle/>
          <a:p>
            <a:r>
              <a:rPr lang="tr-TR" dirty="0"/>
              <a:t>Örnek üzerinden </a:t>
            </a:r>
          </a:p>
          <a:p>
            <a:r>
              <a:rPr lang="tr-TR" dirty="0"/>
              <a:t>elde ettiğimiz</a:t>
            </a:r>
          </a:p>
          <a:p>
            <a:r>
              <a:rPr lang="tr-TR" dirty="0"/>
              <a:t>değer</a:t>
            </a:r>
          </a:p>
        </p:txBody>
      </p:sp>
      <p:cxnSp>
        <p:nvCxnSpPr>
          <p:cNvPr id="5" name="Düz Ok Bağlayıcısı 4">
            <a:extLst>
              <a:ext uri="{FF2B5EF4-FFF2-40B4-BE49-F238E27FC236}">
                <a16:creationId xmlns:a16="http://schemas.microsoft.com/office/drawing/2014/main" id="{39788085-DA11-45B7-A281-CE99DD0254A0}"/>
              </a:ext>
            </a:extLst>
          </p:cNvPr>
          <p:cNvCxnSpPr>
            <a:stCxn id="3" idx="2"/>
          </p:cNvCxnSpPr>
          <p:nvPr/>
        </p:nvCxnSpPr>
        <p:spPr>
          <a:xfrm>
            <a:off x="5191502" y="2456708"/>
            <a:ext cx="398137" cy="330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70602A1A-98D0-4A44-B6BD-8B81B1301456}"/>
              </a:ext>
            </a:extLst>
          </p:cNvPr>
          <p:cNvSpPr txBox="1"/>
          <p:nvPr/>
        </p:nvSpPr>
        <p:spPr>
          <a:xfrm>
            <a:off x="7340467" y="1533378"/>
            <a:ext cx="1593706" cy="923330"/>
          </a:xfrm>
          <a:prstGeom prst="rect">
            <a:avLst/>
          </a:prstGeom>
          <a:noFill/>
        </p:spPr>
        <p:txBody>
          <a:bodyPr wrap="none" rtlCol="0">
            <a:spAutoFit/>
          </a:bodyPr>
          <a:lstStyle/>
          <a:p>
            <a:r>
              <a:rPr lang="tr-TR" dirty="0"/>
              <a:t>Sınamak üzere</a:t>
            </a:r>
          </a:p>
          <a:p>
            <a:r>
              <a:rPr lang="tr-TR" dirty="0"/>
              <a:t>odaklandığımız</a:t>
            </a:r>
          </a:p>
          <a:p>
            <a:r>
              <a:rPr lang="tr-TR" dirty="0"/>
              <a:t>değer</a:t>
            </a:r>
          </a:p>
        </p:txBody>
      </p:sp>
      <p:cxnSp>
        <p:nvCxnSpPr>
          <p:cNvPr id="9" name="Düz Ok Bağlayıcısı 8">
            <a:extLst>
              <a:ext uri="{FF2B5EF4-FFF2-40B4-BE49-F238E27FC236}">
                <a16:creationId xmlns:a16="http://schemas.microsoft.com/office/drawing/2014/main" id="{53F893A2-0836-4F3D-82BA-1DA94F0658E3}"/>
              </a:ext>
            </a:extLst>
          </p:cNvPr>
          <p:cNvCxnSpPr/>
          <p:nvPr/>
        </p:nvCxnSpPr>
        <p:spPr>
          <a:xfrm flipH="1">
            <a:off x="6752492" y="2456708"/>
            <a:ext cx="1341474" cy="45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294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E5B7E8C-6C27-4B55-A409-C4317B4066D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40998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B7F563D-6471-4F96-8EE8-E6D3FC48DA8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89F781C-92AF-4245-AC25-137C1F9B5DD1}"/>
              </a:ext>
            </a:extLst>
          </p:cNvPr>
          <p:cNvSpPr txBox="1"/>
          <p:nvPr/>
        </p:nvSpPr>
        <p:spPr>
          <a:xfrm flipH="1">
            <a:off x="444890" y="661182"/>
            <a:ext cx="11302219" cy="2031325"/>
          </a:xfrm>
          <a:prstGeom prst="rect">
            <a:avLst/>
          </a:prstGeom>
          <a:noFill/>
        </p:spPr>
        <p:txBody>
          <a:bodyPr wrap="square" rtlCol="0">
            <a:spAutoFit/>
          </a:bodyPr>
          <a:lstStyle/>
          <a:p>
            <a:r>
              <a:rPr lang="tr-TR" dirty="0"/>
              <a:t>Web sitesinde satılan bir ürün satalım. Bu ürünü 100 kişi gördü 1 kişi aldı diyelim. Bu durumda dönüşüm oranı 1 / 100 dür. Yani 0.01 </a:t>
            </a:r>
            <a:r>
              <a:rPr lang="tr-TR" dirty="0" err="1"/>
              <a:t>dir</a:t>
            </a:r>
            <a:r>
              <a:rPr lang="tr-TR" dirty="0"/>
              <a:t>. Bu bir reklam olarak ta düşünülebilir. </a:t>
            </a:r>
            <a:r>
              <a:rPr lang="tr-TR" dirty="0" err="1"/>
              <a:t>click</a:t>
            </a:r>
            <a:r>
              <a:rPr lang="tr-TR" dirty="0"/>
              <a:t> – </a:t>
            </a:r>
            <a:r>
              <a:rPr lang="tr-TR" dirty="0" err="1"/>
              <a:t>true</a:t>
            </a:r>
            <a:r>
              <a:rPr lang="tr-TR" dirty="0"/>
              <a:t> – </a:t>
            </a:r>
            <a:r>
              <a:rPr lang="tr-TR" dirty="0" err="1"/>
              <a:t>red</a:t>
            </a:r>
            <a:r>
              <a:rPr lang="tr-TR" dirty="0"/>
              <a:t> benzeri kavramlarla farklı farklı değerlendirile-</a:t>
            </a:r>
          </a:p>
          <a:p>
            <a:r>
              <a:rPr lang="tr-TR" dirty="0"/>
              <a:t>bilir.</a:t>
            </a:r>
          </a:p>
          <a:p>
            <a:endParaRPr lang="tr-TR" dirty="0"/>
          </a:p>
          <a:p>
            <a:r>
              <a:rPr lang="tr-TR" dirty="0" err="1"/>
              <a:t>İlgilenilenolay</a:t>
            </a:r>
            <a:r>
              <a:rPr lang="tr-TR" dirty="0"/>
              <a:t> / o olayı değiştirmek üzere o duruma maruz kalan kişi sayısı</a:t>
            </a:r>
          </a:p>
          <a:p>
            <a:endParaRPr lang="tr-TR" dirty="0"/>
          </a:p>
          <a:p>
            <a:r>
              <a:rPr lang="tr-TR" dirty="0"/>
              <a:t>reklama tıklayan kişi sayısı / o reklamı gören kişi sayısı</a:t>
            </a:r>
          </a:p>
        </p:txBody>
      </p:sp>
    </p:spTree>
    <p:extLst>
      <p:ext uri="{BB962C8B-B14F-4D97-AF65-F5344CB8AC3E}">
        <p14:creationId xmlns:p14="http://schemas.microsoft.com/office/powerpoint/2010/main" val="3668684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1CE4C14-5249-4D0C-9600-93D36CEBA55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5593EE6-305C-468D-A091-EA6F2E87BD19}"/>
              </a:ext>
            </a:extLst>
          </p:cNvPr>
          <p:cNvSpPr txBox="1"/>
          <p:nvPr/>
        </p:nvSpPr>
        <p:spPr>
          <a:xfrm flipH="1">
            <a:off x="720968" y="5795889"/>
            <a:ext cx="10501534" cy="646331"/>
          </a:xfrm>
          <a:prstGeom prst="rect">
            <a:avLst/>
          </a:prstGeom>
          <a:noFill/>
        </p:spPr>
        <p:txBody>
          <a:bodyPr wrap="square" rtlCol="0">
            <a:spAutoFit/>
          </a:bodyPr>
          <a:lstStyle/>
          <a:p>
            <a:r>
              <a:rPr lang="tr-TR" dirty="0"/>
              <a:t>NOT: </a:t>
            </a:r>
            <a:r>
              <a:rPr lang="tr-TR" b="1" dirty="0"/>
              <a:t>NOKTA VE VİRGÜL KULLANIMI : </a:t>
            </a:r>
            <a:r>
              <a:rPr lang="tr-TR" dirty="0"/>
              <a:t>Türkçe de ondalığı ifade etmenin yoku , (virgül); İngilizce de nokta(.) </a:t>
            </a:r>
            <a:r>
              <a:rPr lang="tr-TR" dirty="0" err="1"/>
              <a:t>dır</a:t>
            </a:r>
            <a:r>
              <a:rPr lang="tr-TR" dirty="0"/>
              <a:t>.</a:t>
            </a:r>
          </a:p>
          <a:p>
            <a:r>
              <a:rPr lang="tr-TR" dirty="0"/>
              <a:t>Python da </a:t>
            </a:r>
            <a:r>
              <a:rPr lang="tr-TR" dirty="0" err="1"/>
              <a:t>da</a:t>
            </a:r>
            <a:r>
              <a:rPr lang="tr-TR" dirty="0"/>
              <a:t> (.) </a:t>
            </a:r>
            <a:r>
              <a:rPr lang="tr-TR" dirty="0" err="1"/>
              <a:t>dır</a:t>
            </a:r>
            <a:r>
              <a:rPr lang="tr-TR" dirty="0"/>
              <a:t>.</a:t>
            </a:r>
          </a:p>
        </p:txBody>
      </p:sp>
    </p:spTree>
    <p:extLst>
      <p:ext uri="{BB962C8B-B14F-4D97-AF65-F5344CB8AC3E}">
        <p14:creationId xmlns:p14="http://schemas.microsoft.com/office/powerpoint/2010/main" val="3888038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EC2BD9F-E02A-4F60-AFC8-76AA6497D75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66868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B9D43E5-F45B-4292-B576-2342249044D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60439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975649A-E35C-452A-BF4B-C77A523E6F2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E4985DA-D8BC-4A9B-B933-4C07895C30EC}"/>
              </a:ext>
            </a:extLst>
          </p:cNvPr>
          <p:cNvSpPr txBox="1"/>
          <p:nvPr/>
        </p:nvSpPr>
        <p:spPr>
          <a:xfrm>
            <a:off x="1607574" y="5250426"/>
            <a:ext cx="9973243" cy="646331"/>
          </a:xfrm>
          <a:prstGeom prst="rect">
            <a:avLst/>
          </a:prstGeom>
          <a:noFill/>
        </p:spPr>
        <p:txBody>
          <a:bodyPr wrap="none" rtlCol="0">
            <a:spAutoFit/>
          </a:bodyPr>
          <a:lstStyle/>
          <a:p>
            <a:r>
              <a:rPr lang="tr-TR" dirty="0"/>
              <a:t>p-</a:t>
            </a:r>
            <a:r>
              <a:rPr lang="tr-TR" dirty="0" err="1"/>
              <a:t>value</a:t>
            </a:r>
            <a:r>
              <a:rPr lang="tr-TR" dirty="0"/>
              <a:t> 0.05 ten küçük olduğu için H0 hipotezini reddediyoruz. </a:t>
            </a:r>
            <a:r>
              <a:rPr lang="tr-TR" b="1" dirty="0"/>
              <a:t>Yani 0.125 değerinin yanlış olduğu ortaya </a:t>
            </a:r>
          </a:p>
          <a:p>
            <a:r>
              <a:rPr lang="tr-TR" b="1" dirty="0"/>
              <a:t>çıkıyor</a:t>
            </a:r>
          </a:p>
        </p:txBody>
      </p:sp>
    </p:spTree>
    <p:extLst>
      <p:ext uri="{BB962C8B-B14F-4D97-AF65-F5344CB8AC3E}">
        <p14:creationId xmlns:p14="http://schemas.microsoft.com/office/powerpoint/2010/main" val="1168081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F8D7261-1E78-4D11-AD52-F0B1EB8DE1D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4BAA98D-3C83-455F-9A84-D144D808E7F8}"/>
              </a:ext>
            </a:extLst>
          </p:cNvPr>
          <p:cNvSpPr txBox="1"/>
          <p:nvPr/>
        </p:nvSpPr>
        <p:spPr>
          <a:xfrm flipH="1">
            <a:off x="871629" y="1002890"/>
            <a:ext cx="9068784" cy="1754326"/>
          </a:xfrm>
          <a:prstGeom prst="rect">
            <a:avLst/>
          </a:prstGeom>
          <a:noFill/>
        </p:spPr>
        <p:txBody>
          <a:bodyPr wrap="square" rtlCol="0">
            <a:spAutoFit/>
          </a:bodyPr>
          <a:lstStyle/>
          <a:p>
            <a:r>
              <a:rPr lang="tr-TR" dirty="0"/>
              <a:t>Elimizde gerçek değerlerini bilmediğimiz iki farklı ana kitle parametresi var.</a:t>
            </a:r>
          </a:p>
          <a:p>
            <a:r>
              <a:rPr lang="tr-TR" dirty="0"/>
              <a:t>	Bunlar iki tane farklı </a:t>
            </a:r>
            <a:r>
              <a:rPr lang="tr-TR" dirty="0" err="1"/>
              <a:t>anakitlenin</a:t>
            </a:r>
            <a:r>
              <a:rPr lang="tr-TR" dirty="0"/>
              <a:t> ortalamalarıdır.</a:t>
            </a:r>
          </a:p>
          <a:p>
            <a:r>
              <a:rPr lang="tr-TR" dirty="0"/>
              <a:t>	Bu ortalamaların birbirinden farkını inceliyoruz.</a:t>
            </a:r>
          </a:p>
          <a:p>
            <a:r>
              <a:rPr lang="tr-TR" dirty="0"/>
              <a:t>	Buna yönelik olarak elde ettiğimiz örneklemler üzerinden karşılaştırma yapmamız gerekiyor.</a:t>
            </a:r>
          </a:p>
          <a:p>
            <a:r>
              <a:rPr lang="tr-TR" dirty="0"/>
              <a:t>	Biz bunları iki grup ortalamasına indirgemiş oluruz. </a:t>
            </a:r>
          </a:p>
        </p:txBody>
      </p:sp>
    </p:spTree>
    <p:extLst>
      <p:ext uri="{BB962C8B-B14F-4D97-AF65-F5344CB8AC3E}">
        <p14:creationId xmlns:p14="http://schemas.microsoft.com/office/powerpoint/2010/main" val="1119899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9B1470D-4D4A-4D11-9BDB-703EC96F1E9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28774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2981336-4824-4FC4-B8A4-94B6FC218DA3}"/>
              </a:ext>
            </a:extLst>
          </p:cNvPr>
          <p:cNvPicPr>
            <a:picLocks noChangeAspect="1"/>
          </p:cNvPicPr>
          <p:nvPr/>
        </p:nvPicPr>
        <p:blipFill>
          <a:blip r:embed="rId2"/>
          <a:stretch>
            <a:fillRect/>
          </a:stretch>
        </p:blipFill>
        <p:spPr>
          <a:xfrm>
            <a:off x="7942" y="142123"/>
            <a:ext cx="12192000" cy="6854653"/>
          </a:xfrm>
          <a:prstGeom prst="rect">
            <a:avLst/>
          </a:prstGeom>
        </p:spPr>
      </p:pic>
      <p:sp>
        <p:nvSpPr>
          <p:cNvPr id="3" name="Metin kutusu 2">
            <a:extLst>
              <a:ext uri="{FF2B5EF4-FFF2-40B4-BE49-F238E27FC236}">
                <a16:creationId xmlns:a16="http://schemas.microsoft.com/office/drawing/2014/main" id="{C4E21C12-F910-4259-9825-28B81FFD36FF}"/>
              </a:ext>
            </a:extLst>
          </p:cNvPr>
          <p:cNvSpPr txBox="1"/>
          <p:nvPr/>
        </p:nvSpPr>
        <p:spPr>
          <a:xfrm>
            <a:off x="471948" y="3126658"/>
            <a:ext cx="2890535" cy="2031325"/>
          </a:xfrm>
          <a:prstGeom prst="rect">
            <a:avLst/>
          </a:prstGeom>
          <a:noFill/>
        </p:spPr>
        <p:txBody>
          <a:bodyPr wrap="none" rtlCol="0">
            <a:spAutoFit/>
          </a:bodyPr>
          <a:lstStyle/>
          <a:p>
            <a:r>
              <a:rPr lang="tr-TR" dirty="0"/>
              <a:t>Son iki  hesaplama için </a:t>
            </a:r>
          </a:p>
          <a:p>
            <a:r>
              <a:rPr lang="tr-TR" dirty="0"/>
              <a:t>örnek sayılarının eşit olması</a:t>
            </a:r>
          </a:p>
          <a:p>
            <a:r>
              <a:rPr lang="tr-TR" dirty="0"/>
              <a:t>durumunda da hesaplamalar</a:t>
            </a:r>
          </a:p>
          <a:p>
            <a:r>
              <a:rPr lang="tr-TR" dirty="0"/>
              <a:t>yapılabilir.</a:t>
            </a:r>
          </a:p>
          <a:p>
            <a:endParaRPr lang="tr-TR" dirty="0"/>
          </a:p>
          <a:p>
            <a:r>
              <a:rPr lang="tr-TR" dirty="0"/>
              <a:t>Üçüncü yöntem </a:t>
            </a:r>
            <a:r>
              <a:rPr lang="tr-TR" dirty="0" err="1"/>
              <a:t>velc</a:t>
            </a:r>
            <a:r>
              <a:rPr lang="tr-TR" dirty="0"/>
              <a:t> testi</a:t>
            </a:r>
          </a:p>
          <a:p>
            <a:r>
              <a:rPr lang="tr-TR" dirty="0"/>
              <a:t>olarak geçer.</a:t>
            </a:r>
          </a:p>
        </p:txBody>
      </p:sp>
    </p:spTree>
    <p:extLst>
      <p:ext uri="{BB962C8B-B14F-4D97-AF65-F5344CB8AC3E}">
        <p14:creationId xmlns:p14="http://schemas.microsoft.com/office/powerpoint/2010/main" val="1836586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FC94629-B50D-4CC2-B042-95B7474F9AE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13AC472-B644-4973-8B86-FAD4A8262A77}"/>
              </a:ext>
            </a:extLst>
          </p:cNvPr>
          <p:cNvSpPr txBox="1"/>
          <p:nvPr/>
        </p:nvSpPr>
        <p:spPr>
          <a:xfrm>
            <a:off x="1784555" y="4439265"/>
            <a:ext cx="8053102" cy="369332"/>
          </a:xfrm>
          <a:prstGeom prst="rect">
            <a:avLst/>
          </a:prstGeom>
          <a:noFill/>
        </p:spPr>
        <p:txBody>
          <a:bodyPr wrap="none" rtlCol="0">
            <a:spAutoFit/>
          </a:bodyPr>
          <a:lstStyle/>
          <a:p>
            <a:r>
              <a:rPr lang="tr-TR" dirty="0"/>
              <a:t>VARYANS HOMOJENLİĞİ : Grupların </a:t>
            </a:r>
            <a:r>
              <a:rPr lang="tr-TR" dirty="0" err="1"/>
              <a:t>varyanslarının</a:t>
            </a:r>
            <a:r>
              <a:rPr lang="tr-TR" dirty="0"/>
              <a:t> birbirine benzer olması demektir. </a:t>
            </a:r>
          </a:p>
        </p:txBody>
      </p:sp>
    </p:spTree>
    <p:extLst>
      <p:ext uri="{BB962C8B-B14F-4D97-AF65-F5344CB8AC3E}">
        <p14:creationId xmlns:p14="http://schemas.microsoft.com/office/powerpoint/2010/main" val="683382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77F610B-E929-41BE-AF82-3025B18C430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4B109D6-E299-4CB3-B0C4-8D38BC6D004D}"/>
              </a:ext>
            </a:extLst>
          </p:cNvPr>
          <p:cNvSpPr txBox="1"/>
          <p:nvPr/>
        </p:nvSpPr>
        <p:spPr>
          <a:xfrm>
            <a:off x="436099" y="801859"/>
            <a:ext cx="2327881" cy="369332"/>
          </a:xfrm>
          <a:prstGeom prst="rect">
            <a:avLst/>
          </a:prstGeom>
          <a:noFill/>
        </p:spPr>
        <p:txBody>
          <a:bodyPr wrap="none" rtlCol="0">
            <a:spAutoFit/>
          </a:bodyPr>
          <a:lstStyle/>
          <a:p>
            <a:r>
              <a:rPr lang="tr-TR" dirty="0"/>
              <a:t>ML : Machine Learning</a:t>
            </a:r>
          </a:p>
        </p:txBody>
      </p:sp>
      <p:sp>
        <p:nvSpPr>
          <p:cNvPr id="4" name="Metin kutusu 3">
            <a:extLst>
              <a:ext uri="{FF2B5EF4-FFF2-40B4-BE49-F238E27FC236}">
                <a16:creationId xmlns:a16="http://schemas.microsoft.com/office/drawing/2014/main" id="{346A4FAE-6669-49E9-B399-9CF57F30362E}"/>
              </a:ext>
            </a:extLst>
          </p:cNvPr>
          <p:cNvSpPr txBox="1"/>
          <p:nvPr/>
        </p:nvSpPr>
        <p:spPr>
          <a:xfrm>
            <a:off x="3066757" y="1448972"/>
            <a:ext cx="1280160" cy="369332"/>
          </a:xfrm>
          <a:prstGeom prst="rect">
            <a:avLst/>
          </a:prstGeom>
          <a:noFill/>
        </p:spPr>
        <p:txBody>
          <a:bodyPr wrap="square" rtlCol="0">
            <a:spAutoFit/>
          </a:bodyPr>
          <a:lstStyle/>
          <a:p>
            <a:r>
              <a:rPr lang="tr-TR" dirty="0"/>
              <a:t>eski sistem</a:t>
            </a:r>
          </a:p>
        </p:txBody>
      </p:sp>
      <p:sp>
        <p:nvSpPr>
          <p:cNvPr id="6" name="Metin kutusu 5">
            <a:extLst>
              <a:ext uri="{FF2B5EF4-FFF2-40B4-BE49-F238E27FC236}">
                <a16:creationId xmlns:a16="http://schemas.microsoft.com/office/drawing/2014/main" id="{B2CC102A-2C16-4AAE-8E4F-102E0093E310}"/>
              </a:ext>
            </a:extLst>
          </p:cNvPr>
          <p:cNvSpPr txBox="1"/>
          <p:nvPr/>
        </p:nvSpPr>
        <p:spPr>
          <a:xfrm>
            <a:off x="6676294" y="1310472"/>
            <a:ext cx="2337582" cy="646331"/>
          </a:xfrm>
          <a:prstGeom prst="rect">
            <a:avLst/>
          </a:prstGeom>
          <a:noFill/>
        </p:spPr>
        <p:txBody>
          <a:bodyPr wrap="square" rtlCol="0">
            <a:spAutoFit/>
          </a:bodyPr>
          <a:lstStyle/>
          <a:p>
            <a:r>
              <a:rPr lang="tr-TR" dirty="0"/>
              <a:t>ML ile önerilerde bulunan yeni sistem</a:t>
            </a:r>
          </a:p>
        </p:txBody>
      </p:sp>
    </p:spTree>
    <p:extLst>
      <p:ext uri="{BB962C8B-B14F-4D97-AF65-F5344CB8AC3E}">
        <p14:creationId xmlns:p14="http://schemas.microsoft.com/office/powerpoint/2010/main" val="415575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4E97B1A-2C5C-4EAE-BA45-C59E9844031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06937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6894784-295C-4805-8569-264B74E4332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5725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3C17DD9-78B3-4781-97FF-AAD334D7CC3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4832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EA73988-FB6D-4461-9B18-0EECF2F27C0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8356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C4A4A3D-EB46-4EA7-AD92-3061A92315E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C6330E2-00F2-4152-A267-1F7EC3BEE9EF}"/>
              </a:ext>
            </a:extLst>
          </p:cNvPr>
          <p:cNvSpPr txBox="1"/>
          <p:nvPr/>
        </p:nvSpPr>
        <p:spPr>
          <a:xfrm>
            <a:off x="3446585" y="5176911"/>
            <a:ext cx="6138475" cy="646331"/>
          </a:xfrm>
          <a:prstGeom prst="rect">
            <a:avLst/>
          </a:prstGeom>
          <a:noFill/>
        </p:spPr>
        <p:txBody>
          <a:bodyPr wrap="none" rtlCol="0">
            <a:spAutoFit/>
          </a:bodyPr>
          <a:lstStyle/>
          <a:p>
            <a:r>
              <a:rPr lang="tr-TR" dirty="0"/>
              <a:t>gerçek hayatta verinin geldiği şekil bu testi yapmaya izin vermez</a:t>
            </a:r>
          </a:p>
          <a:p>
            <a:endParaRPr lang="tr-TR" dirty="0"/>
          </a:p>
        </p:txBody>
      </p:sp>
    </p:spTree>
    <p:extLst>
      <p:ext uri="{BB962C8B-B14F-4D97-AF65-F5344CB8AC3E}">
        <p14:creationId xmlns:p14="http://schemas.microsoft.com/office/powerpoint/2010/main" val="3297451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7FEA8C7-5172-4B14-9082-5B2AEF7FED8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47AD74B-EDE0-499D-8DBC-DE643A4BA5E6}"/>
              </a:ext>
            </a:extLst>
          </p:cNvPr>
          <p:cNvSpPr txBox="1"/>
          <p:nvPr/>
        </p:nvSpPr>
        <p:spPr>
          <a:xfrm>
            <a:off x="6654018" y="4389120"/>
            <a:ext cx="3955314" cy="646331"/>
          </a:xfrm>
          <a:prstGeom prst="rect">
            <a:avLst/>
          </a:prstGeom>
          <a:noFill/>
        </p:spPr>
        <p:txBody>
          <a:bodyPr wrap="none" rtlCol="0">
            <a:spAutoFit/>
          </a:bodyPr>
          <a:lstStyle/>
          <a:p>
            <a:r>
              <a:rPr lang="tr-TR" dirty="0"/>
              <a:t>verilerin test için düzenli hale getirilmesi</a:t>
            </a:r>
          </a:p>
          <a:p>
            <a:r>
              <a:rPr lang="tr-TR" dirty="0"/>
              <a:t>( en zor hali ) </a:t>
            </a:r>
          </a:p>
        </p:txBody>
      </p:sp>
      <p:pic>
        <p:nvPicPr>
          <p:cNvPr id="4" name="Resim 3">
            <a:extLst>
              <a:ext uri="{FF2B5EF4-FFF2-40B4-BE49-F238E27FC236}">
                <a16:creationId xmlns:a16="http://schemas.microsoft.com/office/drawing/2014/main" id="{34D5A0DE-618A-43D2-9168-CBEA1D270652}"/>
              </a:ext>
            </a:extLst>
          </p:cNvPr>
          <p:cNvPicPr>
            <a:picLocks noChangeAspect="1"/>
          </p:cNvPicPr>
          <p:nvPr/>
        </p:nvPicPr>
        <p:blipFill rotWithShape="1">
          <a:blip r:embed="rId3"/>
          <a:srcRect l="8050" t="55509" r="66836"/>
          <a:stretch/>
        </p:blipFill>
        <p:spPr>
          <a:xfrm>
            <a:off x="8829821" y="269616"/>
            <a:ext cx="3362179" cy="3348796"/>
          </a:xfrm>
          <a:prstGeom prst="rect">
            <a:avLst/>
          </a:prstGeom>
        </p:spPr>
      </p:pic>
    </p:spTree>
    <p:extLst>
      <p:ext uri="{BB962C8B-B14F-4D97-AF65-F5344CB8AC3E}">
        <p14:creationId xmlns:p14="http://schemas.microsoft.com/office/powerpoint/2010/main" val="203457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3EB2F9D-1373-4911-BEC2-773482526B9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6941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06365BC-160F-4683-859D-16FC7ED66BE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94EBB30-EFBF-4EC1-AD4A-A4D71DF7D072}"/>
              </a:ext>
            </a:extLst>
          </p:cNvPr>
          <p:cNvSpPr txBox="1"/>
          <p:nvPr/>
        </p:nvSpPr>
        <p:spPr>
          <a:xfrm>
            <a:off x="6096000" y="3559126"/>
            <a:ext cx="4665444" cy="923330"/>
          </a:xfrm>
          <a:prstGeom prst="rect">
            <a:avLst/>
          </a:prstGeom>
          <a:noFill/>
        </p:spPr>
        <p:txBody>
          <a:bodyPr wrap="none" rtlCol="0">
            <a:spAutoFit/>
          </a:bodyPr>
          <a:lstStyle/>
          <a:p>
            <a:r>
              <a:rPr lang="tr-TR" dirty="0"/>
              <a:t>Aradaki farklılığın şan eseri oluşup oluşmadığını </a:t>
            </a:r>
          </a:p>
          <a:p>
            <a:r>
              <a:rPr lang="tr-TR" dirty="0"/>
              <a:t>anlamak için testini yapmamız gerekiyor.</a:t>
            </a:r>
          </a:p>
          <a:p>
            <a:endParaRPr lang="tr-TR" dirty="0"/>
          </a:p>
        </p:txBody>
      </p:sp>
    </p:spTree>
    <p:extLst>
      <p:ext uri="{BB962C8B-B14F-4D97-AF65-F5344CB8AC3E}">
        <p14:creationId xmlns:p14="http://schemas.microsoft.com/office/powerpoint/2010/main" val="3836076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CF96171-7752-4479-BBCC-2BEE1766F24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18219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E82A3CD-3F41-4935-AB02-23335A403FA9}"/>
              </a:ext>
            </a:extLst>
          </p:cNvPr>
          <p:cNvPicPr>
            <a:picLocks noChangeAspect="1"/>
          </p:cNvPicPr>
          <p:nvPr/>
        </p:nvPicPr>
        <p:blipFill>
          <a:blip r:embed="rId2"/>
          <a:stretch>
            <a:fillRect/>
          </a:stretch>
        </p:blipFill>
        <p:spPr>
          <a:xfrm>
            <a:off x="0" y="1673"/>
            <a:ext cx="12192000" cy="6854653"/>
          </a:xfrm>
          <a:prstGeom prst="rect">
            <a:avLst/>
          </a:prstGeom>
        </p:spPr>
      </p:pic>
      <p:pic>
        <p:nvPicPr>
          <p:cNvPr id="3" name="Resim 2">
            <a:extLst>
              <a:ext uri="{FF2B5EF4-FFF2-40B4-BE49-F238E27FC236}">
                <a16:creationId xmlns:a16="http://schemas.microsoft.com/office/drawing/2014/main" id="{CE7FEB0D-A545-4813-9478-9C8D81579AE0}"/>
              </a:ext>
            </a:extLst>
          </p:cNvPr>
          <p:cNvPicPr>
            <a:picLocks noChangeAspect="1"/>
          </p:cNvPicPr>
          <p:nvPr/>
        </p:nvPicPr>
        <p:blipFill rotWithShape="1">
          <a:blip r:embed="rId3"/>
          <a:srcRect r="61673" b="37191"/>
          <a:stretch/>
        </p:blipFill>
        <p:spPr>
          <a:xfrm>
            <a:off x="7519182" y="0"/>
            <a:ext cx="4672818" cy="4305385"/>
          </a:xfrm>
          <a:prstGeom prst="rect">
            <a:avLst/>
          </a:prstGeom>
        </p:spPr>
      </p:pic>
      <p:sp>
        <p:nvSpPr>
          <p:cNvPr id="5" name="Metin kutusu 4">
            <a:extLst>
              <a:ext uri="{FF2B5EF4-FFF2-40B4-BE49-F238E27FC236}">
                <a16:creationId xmlns:a16="http://schemas.microsoft.com/office/drawing/2014/main" id="{CFD17419-1D7F-4C1B-99FA-10D10408455F}"/>
              </a:ext>
            </a:extLst>
          </p:cNvPr>
          <p:cNvSpPr txBox="1"/>
          <p:nvPr/>
        </p:nvSpPr>
        <p:spPr>
          <a:xfrm flipH="1">
            <a:off x="5419577" y="4754880"/>
            <a:ext cx="4672818" cy="646331"/>
          </a:xfrm>
          <a:prstGeom prst="rect">
            <a:avLst/>
          </a:prstGeom>
          <a:noFill/>
        </p:spPr>
        <p:txBody>
          <a:bodyPr wrap="square" rtlCol="0">
            <a:spAutoFit/>
          </a:bodyPr>
          <a:lstStyle/>
          <a:p>
            <a:r>
              <a:rPr lang="tr-TR" dirty="0"/>
              <a:t>İki grup içinde normallik varsayımı sağlanmaktadır.</a:t>
            </a:r>
          </a:p>
        </p:txBody>
      </p:sp>
    </p:spTree>
    <p:extLst>
      <p:ext uri="{BB962C8B-B14F-4D97-AF65-F5344CB8AC3E}">
        <p14:creationId xmlns:p14="http://schemas.microsoft.com/office/powerpoint/2010/main" val="10533341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C768673-31C2-4A59-80AA-CCD45F143A9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11C8910-B717-479E-890E-D3103024653B}"/>
              </a:ext>
            </a:extLst>
          </p:cNvPr>
          <p:cNvSpPr txBox="1"/>
          <p:nvPr/>
        </p:nvSpPr>
        <p:spPr>
          <a:xfrm>
            <a:off x="6836898" y="3244333"/>
            <a:ext cx="1782411" cy="369332"/>
          </a:xfrm>
          <a:prstGeom prst="rect">
            <a:avLst/>
          </a:prstGeom>
          <a:noFill/>
        </p:spPr>
        <p:txBody>
          <a:bodyPr wrap="none" rtlCol="0">
            <a:spAutoFit/>
          </a:bodyPr>
          <a:lstStyle/>
          <a:p>
            <a:r>
              <a:rPr lang="tr-TR" dirty="0"/>
              <a:t>H0 reddedilemez</a:t>
            </a:r>
          </a:p>
        </p:txBody>
      </p:sp>
    </p:spTree>
    <p:extLst>
      <p:ext uri="{BB962C8B-B14F-4D97-AF65-F5344CB8AC3E}">
        <p14:creationId xmlns:p14="http://schemas.microsoft.com/office/powerpoint/2010/main" val="2039274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84E1F0FA-9028-482E-AF4B-988FA4D63F55}"/>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45B22AD2-4B1A-4845-BBFD-A35391FFCD47}"/>
              </a:ext>
            </a:extLst>
          </p:cNvPr>
          <p:cNvSpPr txBox="1"/>
          <p:nvPr/>
        </p:nvSpPr>
        <p:spPr>
          <a:xfrm>
            <a:off x="8149883" y="3770142"/>
            <a:ext cx="3737317" cy="646331"/>
          </a:xfrm>
          <a:prstGeom prst="rect">
            <a:avLst/>
          </a:prstGeom>
          <a:noFill/>
        </p:spPr>
        <p:txBody>
          <a:bodyPr wrap="square" rtlCol="0">
            <a:spAutoFit/>
          </a:bodyPr>
          <a:lstStyle/>
          <a:p>
            <a:r>
              <a:rPr lang="tr-TR" dirty="0"/>
              <a:t>%.4f virgülden sonra dört basamak olsun</a:t>
            </a:r>
          </a:p>
        </p:txBody>
      </p:sp>
      <p:sp>
        <p:nvSpPr>
          <p:cNvPr id="6" name="Metin kutusu 5">
            <a:extLst>
              <a:ext uri="{FF2B5EF4-FFF2-40B4-BE49-F238E27FC236}">
                <a16:creationId xmlns:a16="http://schemas.microsoft.com/office/drawing/2014/main" id="{19A8F816-A615-4381-9AB0-98855638CE10}"/>
              </a:ext>
            </a:extLst>
          </p:cNvPr>
          <p:cNvSpPr txBox="1"/>
          <p:nvPr/>
        </p:nvSpPr>
        <p:spPr>
          <a:xfrm>
            <a:off x="2053883" y="4783015"/>
            <a:ext cx="8898654" cy="646331"/>
          </a:xfrm>
          <a:prstGeom prst="rect">
            <a:avLst/>
          </a:prstGeom>
          <a:noFill/>
        </p:spPr>
        <p:txBody>
          <a:bodyPr wrap="none" rtlCol="0">
            <a:spAutoFit/>
          </a:bodyPr>
          <a:lstStyle/>
          <a:p>
            <a:r>
              <a:rPr lang="tr-TR" dirty="0"/>
              <a:t>Eski sistem yeni sistem ile aynı değil H0 hipotezi reddedildi. Ve bu fark yeni sistemin lehinedir.</a:t>
            </a:r>
          </a:p>
          <a:p>
            <a:r>
              <a:rPr lang="tr-TR" dirty="0"/>
              <a:t>Çünkü B gurubunun ortalaması daha yukarıda idi ( Grafikte gözlemlemiştik. ) </a:t>
            </a:r>
          </a:p>
        </p:txBody>
      </p:sp>
    </p:spTree>
    <p:extLst>
      <p:ext uri="{BB962C8B-B14F-4D97-AF65-F5344CB8AC3E}">
        <p14:creationId xmlns:p14="http://schemas.microsoft.com/office/powerpoint/2010/main" val="782134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1B02E1E-388E-4F4F-BC94-05BCF93BD6F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C423B4B-5F83-4E10-A7E7-757A1B9FCCF3}"/>
              </a:ext>
            </a:extLst>
          </p:cNvPr>
          <p:cNvSpPr txBox="1"/>
          <p:nvPr/>
        </p:nvSpPr>
        <p:spPr>
          <a:xfrm>
            <a:off x="3727938" y="4459458"/>
            <a:ext cx="3917804" cy="369332"/>
          </a:xfrm>
          <a:prstGeom prst="rect">
            <a:avLst/>
          </a:prstGeom>
          <a:noFill/>
        </p:spPr>
        <p:txBody>
          <a:bodyPr wrap="none" rtlCol="0">
            <a:spAutoFit/>
          </a:bodyPr>
          <a:lstStyle/>
          <a:p>
            <a:r>
              <a:rPr lang="tr-TR" dirty="0"/>
              <a:t>Bu test de aynı sonucu verdi. Fark vardır.</a:t>
            </a:r>
          </a:p>
        </p:txBody>
      </p:sp>
    </p:spTree>
    <p:extLst>
      <p:ext uri="{BB962C8B-B14F-4D97-AF65-F5344CB8AC3E}">
        <p14:creationId xmlns:p14="http://schemas.microsoft.com/office/powerpoint/2010/main" val="2208549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6504EB5-0D69-41CE-9402-BADA25C17C5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BA0725E-92AC-48AF-A6E9-21B4AAF4A95C}"/>
              </a:ext>
            </a:extLst>
          </p:cNvPr>
          <p:cNvSpPr txBox="1"/>
          <p:nvPr/>
        </p:nvSpPr>
        <p:spPr>
          <a:xfrm>
            <a:off x="1519311" y="4628271"/>
            <a:ext cx="9061840" cy="369332"/>
          </a:xfrm>
          <a:prstGeom prst="rect">
            <a:avLst/>
          </a:prstGeom>
          <a:noFill/>
        </p:spPr>
        <p:txBody>
          <a:bodyPr wrap="none" rtlCol="0">
            <a:spAutoFit/>
          </a:bodyPr>
          <a:lstStyle/>
          <a:p>
            <a:r>
              <a:rPr lang="tr-TR" dirty="0"/>
              <a:t>Bir şirkette verilen eğitim öncesi ve sonrasındaki işlemler. Aynı grup üzerinde test yapılmaktadır.</a:t>
            </a:r>
          </a:p>
        </p:txBody>
      </p:sp>
    </p:spTree>
    <p:extLst>
      <p:ext uri="{BB962C8B-B14F-4D97-AF65-F5344CB8AC3E}">
        <p14:creationId xmlns:p14="http://schemas.microsoft.com/office/powerpoint/2010/main" val="2794031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6B33679-50FC-487E-86AE-E2612B58921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99929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0615B65-BF12-4593-802F-0B4B31D9B09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02600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C12ECAE-A666-4335-BC6A-F39782354BF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F429A15-4C7F-4F83-964F-9F3C959EFF7E}"/>
              </a:ext>
            </a:extLst>
          </p:cNvPr>
          <p:cNvSpPr txBox="1"/>
          <p:nvPr/>
        </p:nvSpPr>
        <p:spPr>
          <a:xfrm>
            <a:off x="1350498" y="956603"/>
            <a:ext cx="8285871" cy="1477328"/>
          </a:xfrm>
          <a:prstGeom prst="rect">
            <a:avLst/>
          </a:prstGeom>
          <a:noFill/>
        </p:spPr>
        <p:txBody>
          <a:bodyPr wrap="square" rtlCol="0">
            <a:spAutoFit/>
          </a:bodyPr>
          <a:lstStyle/>
          <a:p>
            <a:r>
              <a:rPr lang="tr-TR" dirty="0"/>
              <a:t>D : farkı ifade eder.</a:t>
            </a:r>
          </a:p>
          <a:p>
            <a:r>
              <a:rPr lang="tr-TR" dirty="0"/>
              <a:t>Öncesi ve sonrası durumlarının birbirinden çıkartılmasıdır.</a:t>
            </a:r>
          </a:p>
          <a:p>
            <a:endParaRPr lang="tr-TR" dirty="0"/>
          </a:p>
          <a:p>
            <a:r>
              <a:rPr lang="tr-TR" dirty="0"/>
              <a:t>İki grup olsa da bir fark alma işlemi ile tek gruba düşürülmektedir. Tek bir test istatistiğine dönüştürülmektedir.</a:t>
            </a:r>
          </a:p>
        </p:txBody>
      </p:sp>
    </p:spTree>
    <p:extLst>
      <p:ext uri="{BB962C8B-B14F-4D97-AF65-F5344CB8AC3E}">
        <p14:creationId xmlns:p14="http://schemas.microsoft.com/office/powerpoint/2010/main" val="1809602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28ACB97-6D91-44A7-93BB-77A6DE91520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42166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47D6E04-3E3C-406D-B5CA-B0DA1DBAAF5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084024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62DA632-3B39-431A-A2B7-6D0EE7DFBFC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418847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FE9A82C-29AE-4527-95BA-6548B9D9D1A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73656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2D161AF-EFF9-4195-BA18-88EA01661A3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28177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DA360A4-06BE-4FA1-BCEA-81853831F64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C0A42A4-CD2E-48FD-9948-EE79F5F380AE}"/>
              </a:ext>
            </a:extLst>
          </p:cNvPr>
          <p:cNvSpPr txBox="1"/>
          <p:nvPr/>
        </p:nvSpPr>
        <p:spPr>
          <a:xfrm>
            <a:off x="4994031" y="3244333"/>
            <a:ext cx="6692473" cy="369332"/>
          </a:xfrm>
          <a:prstGeom prst="rect">
            <a:avLst/>
          </a:prstGeom>
          <a:noFill/>
        </p:spPr>
        <p:txBody>
          <a:bodyPr wrap="none" rtlCol="0">
            <a:spAutoFit/>
          </a:bodyPr>
          <a:lstStyle/>
          <a:p>
            <a:r>
              <a:rPr lang="tr-TR" dirty="0"/>
              <a:t>BU KODLAR SAYISAL VERİLERİN YANINA BİR GRUP EKLMEMİZİ SAĞLAR</a:t>
            </a:r>
          </a:p>
        </p:txBody>
      </p:sp>
    </p:spTree>
    <p:extLst>
      <p:ext uri="{BB962C8B-B14F-4D97-AF65-F5344CB8AC3E}">
        <p14:creationId xmlns:p14="http://schemas.microsoft.com/office/powerpoint/2010/main" val="2018139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A68B27E-F0F4-4AC1-9676-9F3DF6EAEB62}"/>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71863D3C-AB33-429F-815C-31561BBC8538}"/>
              </a:ext>
            </a:extLst>
          </p:cNvPr>
          <p:cNvSpPr txBox="1"/>
          <p:nvPr/>
        </p:nvSpPr>
        <p:spPr>
          <a:xfrm>
            <a:off x="4951828" y="3059667"/>
            <a:ext cx="6692473" cy="369332"/>
          </a:xfrm>
          <a:prstGeom prst="rect">
            <a:avLst/>
          </a:prstGeom>
          <a:noFill/>
        </p:spPr>
        <p:txBody>
          <a:bodyPr wrap="none" rtlCol="0">
            <a:spAutoFit/>
          </a:bodyPr>
          <a:lstStyle/>
          <a:p>
            <a:r>
              <a:rPr lang="tr-TR" dirty="0"/>
              <a:t>BU KODLAR SAYISAL VERİLERİN YANINA BİR GRUP EKLMEMİZİ SAĞLAR</a:t>
            </a:r>
          </a:p>
        </p:txBody>
      </p:sp>
    </p:spTree>
    <p:extLst>
      <p:ext uri="{BB962C8B-B14F-4D97-AF65-F5344CB8AC3E}">
        <p14:creationId xmlns:p14="http://schemas.microsoft.com/office/powerpoint/2010/main" val="14144335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D8C41FB-6E07-4D01-86F4-57A4F1788B4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634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695317A-6382-464C-8BE8-DAA163FB654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025992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8CFA0A3-8FC7-4D2F-B6BF-236E4DA9AD2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476934F-4C68-4A9E-BE7A-4189E9AF0C9F}"/>
              </a:ext>
            </a:extLst>
          </p:cNvPr>
          <p:cNvSpPr txBox="1"/>
          <p:nvPr/>
        </p:nvSpPr>
        <p:spPr>
          <a:xfrm>
            <a:off x="7132320" y="2500532"/>
            <a:ext cx="2602523" cy="2585323"/>
          </a:xfrm>
          <a:prstGeom prst="rect">
            <a:avLst/>
          </a:prstGeom>
          <a:noFill/>
        </p:spPr>
        <p:txBody>
          <a:bodyPr wrap="square" rtlCol="0">
            <a:spAutoFit/>
          </a:bodyPr>
          <a:lstStyle/>
          <a:p>
            <a:r>
              <a:rPr lang="tr-TR" dirty="0"/>
              <a:t>SONRASI GRUBUNUN MEDYANI DAHA YUKARIDA</a:t>
            </a:r>
          </a:p>
          <a:p>
            <a:r>
              <a:rPr lang="tr-TR" dirty="0"/>
              <a:t>YANİ EĞİTİMİN PERFORMANSA ETKİSİ VAR </a:t>
            </a:r>
          </a:p>
          <a:p>
            <a:r>
              <a:rPr lang="tr-TR" dirty="0"/>
              <a:t>FAKAT BUNUN İSTATİSTİKİ OLARAK SÖYLENEBİLMESİ GEREKİR.</a:t>
            </a:r>
          </a:p>
        </p:txBody>
      </p:sp>
    </p:spTree>
    <p:extLst>
      <p:ext uri="{BB962C8B-B14F-4D97-AF65-F5344CB8AC3E}">
        <p14:creationId xmlns:p14="http://schemas.microsoft.com/office/powerpoint/2010/main" val="1362403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5F192CB-065A-4C63-B16E-D7D0A24C660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B0350CC-3F76-4C48-BCA6-DC479A9A3593}"/>
              </a:ext>
            </a:extLst>
          </p:cNvPr>
          <p:cNvSpPr txBox="1"/>
          <p:nvPr/>
        </p:nvSpPr>
        <p:spPr>
          <a:xfrm>
            <a:off x="6893169" y="4937760"/>
            <a:ext cx="3286669" cy="646331"/>
          </a:xfrm>
          <a:prstGeom prst="rect">
            <a:avLst/>
          </a:prstGeom>
          <a:noFill/>
        </p:spPr>
        <p:txBody>
          <a:bodyPr wrap="none" rtlCol="0">
            <a:spAutoFit/>
          </a:bodyPr>
          <a:lstStyle/>
          <a:p>
            <a:r>
              <a:rPr lang="tr-TR" dirty="0"/>
              <a:t>Hipotez : </a:t>
            </a:r>
            <a:r>
              <a:rPr lang="tr-TR" dirty="0" err="1"/>
              <a:t>Varyanslar</a:t>
            </a:r>
            <a:r>
              <a:rPr lang="tr-TR" dirty="0"/>
              <a:t> homojendir. </a:t>
            </a:r>
          </a:p>
          <a:p>
            <a:r>
              <a:rPr lang="tr-TR" dirty="0"/>
              <a:t>Varsayım sağlanmamaktadır.</a:t>
            </a:r>
          </a:p>
        </p:txBody>
      </p:sp>
      <p:sp>
        <p:nvSpPr>
          <p:cNvPr id="4" name="Metin kutusu 3">
            <a:extLst>
              <a:ext uri="{FF2B5EF4-FFF2-40B4-BE49-F238E27FC236}">
                <a16:creationId xmlns:a16="http://schemas.microsoft.com/office/drawing/2014/main" id="{50BB24CC-EC9A-4588-8C0C-7A4E5ADBA894}"/>
              </a:ext>
            </a:extLst>
          </p:cNvPr>
          <p:cNvSpPr txBox="1"/>
          <p:nvPr/>
        </p:nvSpPr>
        <p:spPr>
          <a:xfrm>
            <a:off x="4783015" y="3428999"/>
            <a:ext cx="5900270" cy="646331"/>
          </a:xfrm>
          <a:prstGeom prst="rect">
            <a:avLst/>
          </a:prstGeom>
          <a:noFill/>
        </p:spPr>
        <p:txBody>
          <a:bodyPr wrap="none" rtlCol="0">
            <a:spAutoFit/>
          </a:bodyPr>
          <a:lstStyle/>
          <a:p>
            <a:r>
              <a:rPr lang="tr-TR" dirty="0"/>
              <a:t>p-</a:t>
            </a:r>
            <a:r>
              <a:rPr lang="tr-TR" dirty="0" err="1"/>
              <a:t>value</a:t>
            </a:r>
            <a:r>
              <a:rPr lang="tr-TR" dirty="0"/>
              <a:t>, alfa yani 0.05 ten küçük olmadığı için H0 </a:t>
            </a:r>
            <a:r>
              <a:rPr lang="tr-TR" dirty="0" err="1"/>
              <a:t>reddemeyiz</a:t>
            </a:r>
            <a:endParaRPr lang="tr-TR" dirty="0"/>
          </a:p>
          <a:p>
            <a:r>
              <a:rPr lang="tr-TR" dirty="0"/>
              <a:t>Yani elimizdeki örneğin dağılımı normaldir.</a:t>
            </a:r>
          </a:p>
        </p:txBody>
      </p:sp>
      <p:sp>
        <p:nvSpPr>
          <p:cNvPr id="5" name="Metin kutusu 4">
            <a:extLst>
              <a:ext uri="{FF2B5EF4-FFF2-40B4-BE49-F238E27FC236}">
                <a16:creationId xmlns:a16="http://schemas.microsoft.com/office/drawing/2014/main" id="{CCB67DB3-E558-40F3-AD40-B6EEE2CF2C41}"/>
              </a:ext>
            </a:extLst>
          </p:cNvPr>
          <p:cNvSpPr txBox="1"/>
          <p:nvPr/>
        </p:nvSpPr>
        <p:spPr>
          <a:xfrm>
            <a:off x="1688123" y="5897043"/>
            <a:ext cx="9391930" cy="646331"/>
          </a:xfrm>
          <a:prstGeom prst="rect">
            <a:avLst/>
          </a:prstGeom>
          <a:noFill/>
        </p:spPr>
        <p:txBody>
          <a:bodyPr wrap="none" rtlCol="0">
            <a:spAutoFit/>
          </a:bodyPr>
          <a:lstStyle/>
          <a:p>
            <a:r>
              <a:rPr lang="tr-TR" dirty="0"/>
              <a:t>Bu durumda, veri seti üzerinde düzenlemeler yapılarak bu varsayımlar tekrar incelenebilir.</a:t>
            </a:r>
          </a:p>
          <a:p>
            <a:r>
              <a:rPr lang="tr-TR" dirty="0"/>
              <a:t>Ya da "varsayım sağlanmaması" göz ardı edilerek, bu varsayım sağlanmışçasına ilgili testi yapabiliriz.</a:t>
            </a:r>
          </a:p>
        </p:txBody>
      </p:sp>
    </p:spTree>
    <p:extLst>
      <p:ext uri="{BB962C8B-B14F-4D97-AF65-F5344CB8AC3E}">
        <p14:creationId xmlns:p14="http://schemas.microsoft.com/office/powerpoint/2010/main" val="1227623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A662D8B-C495-4AC6-A41D-A84A0F9E19B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899431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5D69139-B681-48A4-A3FF-9B1739C9BCC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883473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C6E6561-CC7A-43E7-8122-47A54E1DA08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743751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6A827C5-4C76-4A4B-9F77-1F631818258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51403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0931DF3-D41E-49D7-8783-24C4CDCAE8F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92467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57ECD5F-3BB5-4863-8A71-C680ED246CC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71408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59654AE-D6E7-4CA1-8F38-96ED8A685A7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709749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BE55283-0B6F-42F9-9372-8A761CF24E6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1611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CF9A6AC-B686-46F7-9C41-DACB41A2867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6F8A2B3-35AE-4060-9F26-63ABC3F2B714}"/>
              </a:ext>
            </a:extLst>
          </p:cNvPr>
          <p:cNvSpPr txBox="1"/>
          <p:nvPr/>
        </p:nvSpPr>
        <p:spPr>
          <a:xfrm>
            <a:off x="1401097" y="4807974"/>
            <a:ext cx="5440335" cy="369332"/>
          </a:xfrm>
          <a:prstGeom prst="rect">
            <a:avLst/>
          </a:prstGeom>
          <a:noFill/>
        </p:spPr>
        <p:txBody>
          <a:bodyPr wrap="none" rtlCol="0">
            <a:spAutoFit/>
          </a:bodyPr>
          <a:lstStyle/>
          <a:p>
            <a:r>
              <a:rPr lang="tr-TR" dirty="0"/>
              <a:t>Yani örnek ortalamasına ilişkin test yapmak için kullanılır.</a:t>
            </a:r>
          </a:p>
        </p:txBody>
      </p:sp>
    </p:spTree>
    <p:extLst>
      <p:ext uri="{BB962C8B-B14F-4D97-AF65-F5344CB8AC3E}">
        <p14:creationId xmlns:p14="http://schemas.microsoft.com/office/powerpoint/2010/main" val="30921334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194C287-3C80-4F08-B01A-05B8D056394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69975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947D8441-0B3A-4254-8ADC-46A8C1DBE74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CE08DDE-2525-4302-9B1C-AC300AC21BDC}"/>
              </a:ext>
            </a:extLst>
          </p:cNvPr>
          <p:cNvSpPr txBox="1"/>
          <p:nvPr/>
        </p:nvSpPr>
        <p:spPr>
          <a:xfrm>
            <a:off x="1322363" y="1153551"/>
            <a:ext cx="7857216" cy="923330"/>
          </a:xfrm>
          <a:prstGeom prst="rect">
            <a:avLst/>
          </a:prstGeom>
          <a:noFill/>
        </p:spPr>
        <p:txBody>
          <a:bodyPr wrap="none" rtlCol="0">
            <a:spAutoFit/>
          </a:bodyPr>
          <a:lstStyle/>
          <a:p>
            <a:r>
              <a:rPr lang="tr-TR" dirty="0"/>
              <a:t>Gruplar arası istatistiki anlamlılığın değerlendirilmesi ele alınacak.</a:t>
            </a:r>
          </a:p>
          <a:p>
            <a:endParaRPr lang="tr-TR" dirty="0"/>
          </a:p>
          <a:p>
            <a:r>
              <a:rPr lang="tr-TR" dirty="0"/>
              <a:t>İki (2) den fazla grup olduğunda bu grupların arasındaki farklılığı değerlendireceğiz.</a:t>
            </a:r>
          </a:p>
        </p:txBody>
      </p:sp>
    </p:spTree>
    <p:extLst>
      <p:ext uri="{BB962C8B-B14F-4D97-AF65-F5344CB8AC3E}">
        <p14:creationId xmlns:p14="http://schemas.microsoft.com/office/powerpoint/2010/main" val="268483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C02C244-D8A2-4407-9293-E9789D92660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92188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B303E8C-DEB0-4804-942D-9D8B0EC8A94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CFDEEB1-0541-47FA-83F8-F385F080E897}"/>
              </a:ext>
            </a:extLst>
          </p:cNvPr>
          <p:cNvSpPr txBox="1"/>
          <p:nvPr/>
        </p:nvSpPr>
        <p:spPr>
          <a:xfrm>
            <a:off x="7344696" y="2406585"/>
            <a:ext cx="3198568" cy="646331"/>
          </a:xfrm>
          <a:prstGeom prst="rect">
            <a:avLst/>
          </a:prstGeom>
          <a:noFill/>
        </p:spPr>
        <p:txBody>
          <a:bodyPr wrap="none" rtlCol="0">
            <a:spAutoFit/>
          </a:bodyPr>
          <a:lstStyle/>
          <a:p>
            <a:r>
              <a:rPr lang="tr-TR" dirty="0"/>
              <a:t>Gruplar arası ortalama hata</a:t>
            </a:r>
          </a:p>
          <a:p>
            <a:r>
              <a:rPr lang="tr-TR" dirty="0"/>
              <a:t>ya da değişkenlik ( </a:t>
            </a:r>
            <a:r>
              <a:rPr lang="tr-TR" dirty="0" err="1"/>
              <a:t>MSbetween</a:t>
            </a:r>
            <a:r>
              <a:rPr lang="tr-TR" dirty="0"/>
              <a:t> )</a:t>
            </a:r>
          </a:p>
        </p:txBody>
      </p:sp>
      <p:sp>
        <p:nvSpPr>
          <p:cNvPr id="4" name="Metin kutusu 3">
            <a:extLst>
              <a:ext uri="{FF2B5EF4-FFF2-40B4-BE49-F238E27FC236}">
                <a16:creationId xmlns:a16="http://schemas.microsoft.com/office/drawing/2014/main" id="{803C5046-FA29-40FE-8EBA-EB397C2DC482}"/>
              </a:ext>
            </a:extLst>
          </p:cNvPr>
          <p:cNvSpPr txBox="1"/>
          <p:nvPr/>
        </p:nvSpPr>
        <p:spPr>
          <a:xfrm>
            <a:off x="7462683" y="3805084"/>
            <a:ext cx="2276842" cy="646331"/>
          </a:xfrm>
          <a:prstGeom prst="rect">
            <a:avLst/>
          </a:prstGeom>
          <a:noFill/>
        </p:spPr>
        <p:txBody>
          <a:bodyPr wrap="none" rtlCol="0">
            <a:spAutoFit/>
          </a:bodyPr>
          <a:lstStyle/>
          <a:p>
            <a:r>
              <a:rPr lang="tr-TR" dirty="0"/>
              <a:t>Grup içi ortalama hata</a:t>
            </a:r>
          </a:p>
          <a:p>
            <a:r>
              <a:rPr lang="tr-TR" dirty="0"/>
              <a:t>( MS </a:t>
            </a:r>
            <a:r>
              <a:rPr lang="tr-TR" dirty="0" err="1"/>
              <a:t>within</a:t>
            </a:r>
            <a:r>
              <a:rPr lang="tr-TR" dirty="0"/>
              <a:t> )</a:t>
            </a:r>
          </a:p>
        </p:txBody>
      </p:sp>
      <p:sp>
        <p:nvSpPr>
          <p:cNvPr id="5" name="Metin kutusu 4">
            <a:extLst>
              <a:ext uri="{FF2B5EF4-FFF2-40B4-BE49-F238E27FC236}">
                <a16:creationId xmlns:a16="http://schemas.microsoft.com/office/drawing/2014/main" id="{60CAC83D-EFD5-44CC-B270-F6742A44D1EE}"/>
              </a:ext>
            </a:extLst>
          </p:cNvPr>
          <p:cNvSpPr txBox="1"/>
          <p:nvPr/>
        </p:nvSpPr>
        <p:spPr>
          <a:xfrm>
            <a:off x="3657600" y="5412658"/>
            <a:ext cx="5128520" cy="369332"/>
          </a:xfrm>
          <a:prstGeom prst="rect">
            <a:avLst/>
          </a:prstGeom>
          <a:noFill/>
        </p:spPr>
        <p:txBody>
          <a:bodyPr wrap="none" rtlCol="0">
            <a:spAutoFit/>
          </a:bodyPr>
          <a:lstStyle/>
          <a:p>
            <a:r>
              <a:rPr lang="tr-TR" dirty="0"/>
              <a:t>Yine p-</a:t>
            </a:r>
            <a:r>
              <a:rPr lang="tr-TR" dirty="0" err="1"/>
              <a:t>value</a:t>
            </a:r>
            <a:r>
              <a:rPr lang="tr-TR" dirty="0"/>
              <a:t> üzerinden değerlendirmeler yapılacaktır.</a:t>
            </a:r>
          </a:p>
        </p:txBody>
      </p:sp>
    </p:spTree>
    <p:extLst>
      <p:ext uri="{BB962C8B-B14F-4D97-AF65-F5344CB8AC3E}">
        <p14:creationId xmlns:p14="http://schemas.microsoft.com/office/powerpoint/2010/main" val="754838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BE557D5-4051-432D-8FDB-40C6BCD845D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45886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9CD0DF61-E7E7-4D02-AB35-7F44EC5C9CE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7FA8B81-DF5F-41AF-B56B-612BCBE89145}"/>
              </a:ext>
            </a:extLst>
          </p:cNvPr>
          <p:cNvSpPr txBox="1"/>
          <p:nvPr/>
        </p:nvSpPr>
        <p:spPr>
          <a:xfrm>
            <a:off x="3611937" y="585540"/>
            <a:ext cx="6098458" cy="369332"/>
          </a:xfrm>
          <a:prstGeom prst="rect">
            <a:avLst/>
          </a:prstGeom>
          <a:noFill/>
        </p:spPr>
        <p:txBody>
          <a:bodyPr wrap="square">
            <a:spAutoFit/>
          </a:bodyPr>
          <a:lstStyle/>
          <a:p>
            <a:pPr algn="l" fontAlgn="base"/>
            <a:r>
              <a:rPr lang="tr-TR" b="1" i="0" dirty="0">
                <a:solidFill>
                  <a:srgbClr val="253342"/>
                </a:solidFill>
                <a:effectLst/>
                <a:latin typeface="GreycliffCF"/>
              </a:rPr>
              <a:t>İş Uygulaması: </a:t>
            </a:r>
            <a:r>
              <a:rPr lang="tr-TR" b="1" i="0" dirty="0" err="1">
                <a:solidFill>
                  <a:srgbClr val="253342"/>
                </a:solidFill>
                <a:effectLst/>
                <a:latin typeface="GreycliffCF"/>
              </a:rPr>
              <a:t>Anasayfa</a:t>
            </a:r>
            <a:r>
              <a:rPr lang="tr-TR" b="1" i="0" dirty="0">
                <a:solidFill>
                  <a:srgbClr val="253342"/>
                </a:solidFill>
                <a:effectLst/>
                <a:latin typeface="GreycliffCF"/>
              </a:rPr>
              <a:t> İçerik Stratejisi Belirleme</a:t>
            </a:r>
          </a:p>
        </p:txBody>
      </p:sp>
      <p:sp>
        <p:nvSpPr>
          <p:cNvPr id="6" name="Metin kutusu 5">
            <a:extLst>
              <a:ext uri="{FF2B5EF4-FFF2-40B4-BE49-F238E27FC236}">
                <a16:creationId xmlns:a16="http://schemas.microsoft.com/office/drawing/2014/main" id="{FC742F38-85C1-408D-8BE0-076245A9377B}"/>
              </a:ext>
            </a:extLst>
          </p:cNvPr>
          <p:cNvSpPr txBox="1"/>
          <p:nvPr/>
        </p:nvSpPr>
        <p:spPr>
          <a:xfrm>
            <a:off x="3817034" y="1420837"/>
            <a:ext cx="4557931" cy="646331"/>
          </a:xfrm>
          <a:prstGeom prst="rect">
            <a:avLst/>
          </a:prstGeom>
          <a:noFill/>
        </p:spPr>
        <p:txBody>
          <a:bodyPr wrap="square" rtlCol="0">
            <a:spAutoFit/>
          </a:bodyPr>
          <a:lstStyle/>
          <a:p>
            <a:r>
              <a:rPr lang="tr-TR" dirty="0"/>
              <a:t>üç farklı haber stratejisi – hangisi kullanılmalıdır.</a:t>
            </a:r>
          </a:p>
        </p:txBody>
      </p:sp>
    </p:spTree>
    <p:extLst>
      <p:ext uri="{BB962C8B-B14F-4D97-AF65-F5344CB8AC3E}">
        <p14:creationId xmlns:p14="http://schemas.microsoft.com/office/powerpoint/2010/main" val="23227561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CE73438-52EA-4D33-8C66-AE0BDF59AA3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00902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393D15B-780E-4E80-AFFB-81BD2ED32AE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DB6EADE-1B2B-4DFE-8A6B-51AAE1073163}"/>
              </a:ext>
            </a:extLst>
          </p:cNvPr>
          <p:cNvSpPr txBox="1"/>
          <p:nvPr/>
        </p:nvSpPr>
        <p:spPr>
          <a:xfrm>
            <a:off x="8609428" y="1364566"/>
            <a:ext cx="1336430" cy="369332"/>
          </a:xfrm>
          <a:prstGeom prst="rect">
            <a:avLst/>
          </a:prstGeom>
          <a:noFill/>
        </p:spPr>
        <p:txBody>
          <a:bodyPr wrap="square" rtlCol="0">
            <a:spAutoFit/>
          </a:bodyPr>
          <a:lstStyle/>
          <a:p>
            <a:r>
              <a:rPr lang="tr-TR" dirty="0"/>
              <a:t>( tık tuzağı )</a:t>
            </a:r>
          </a:p>
        </p:txBody>
      </p:sp>
    </p:spTree>
    <p:extLst>
      <p:ext uri="{BB962C8B-B14F-4D97-AF65-F5344CB8AC3E}">
        <p14:creationId xmlns:p14="http://schemas.microsoft.com/office/powerpoint/2010/main" val="1174662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9AC5087-2048-4B99-AD9B-70A9C11D19A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330682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A69D5E2-8A4D-4790-805F-FE687086A31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8A6D5E8-2F44-4B04-B0EA-B611528D6D9C}"/>
              </a:ext>
            </a:extLst>
          </p:cNvPr>
          <p:cNvSpPr txBox="1"/>
          <p:nvPr/>
        </p:nvSpPr>
        <p:spPr>
          <a:xfrm>
            <a:off x="5181600" y="3756074"/>
            <a:ext cx="6150723" cy="923330"/>
          </a:xfrm>
          <a:prstGeom prst="rect">
            <a:avLst/>
          </a:prstGeom>
          <a:noFill/>
        </p:spPr>
        <p:txBody>
          <a:bodyPr wrap="none" rtlCol="0">
            <a:spAutoFit/>
          </a:bodyPr>
          <a:lstStyle/>
          <a:p>
            <a:r>
              <a:rPr lang="tr-TR" dirty="0"/>
              <a:t>0.05 ten p-</a:t>
            </a:r>
            <a:r>
              <a:rPr lang="tr-TR" dirty="0" err="1"/>
              <a:t>value</a:t>
            </a:r>
            <a:r>
              <a:rPr lang="tr-TR" dirty="0"/>
              <a:t> küçük olmadığı için H0 hipotezi reddedilemiyor</a:t>
            </a:r>
          </a:p>
          <a:p>
            <a:endParaRPr lang="tr-TR" dirty="0"/>
          </a:p>
          <a:p>
            <a:r>
              <a:rPr lang="tr-TR" dirty="0"/>
              <a:t>Yani üç grup içinde normallik varsayımı sağlanmaktadır.</a:t>
            </a:r>
          </a:p>
        </p:txBody>
      </p:sp>
    </p:spTree>
    <p:extLst>
      <p:ext uri="{BB962C8B-B14F-4D97-AF65-F5344CB8AC3E}">
        <p14:creationId xmlns:p14="http://schemas.microsoft.com/office/powerpoint/2010/main" val="2140844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B34F5A3-5BB5-4D4F-BB37-5AA5DD234BF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291824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4AAD36C-A92A-45D1-AC04-E71510CF3CB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DC82AB0-26A1-4CBB-A3D8-30848106C7F7}"/>
              </a:ext>
            </a:extLst>
          </p:cNvPr>
          <p:cNvSpPr txBox="1"/>
          <p:nvPr/>
        </p:nvSpPr>
        <p:spPr>
          <a:xfrm>
            <a:off x="1505243" y="5908431"/>
            <a:ext cx="10086535" cy="646331"/>
          </a:xfrm>
          <a:prstGeom prst="rect">
            <a:avLst/>
          </a:prstGeom>
          <a:noFill/>
        </p:spPr>
        <p:txBody>
          <a:bodyPr wrap="square" rtlCol="0">
            <a:spAutoFit/>
          </a:bodyPr>
          <a:lstStyle/>
          <a:p>
            <a:r>
              <a:rPr lang="tr-TR" dirty="0"/>
              <a:t>Hipotez, </a:t>
            </a:r>
            <a:r>
              <a:rPr lang="tr-TR" dirty="0" err="1"/>
              <a:t>varyanslar</a:t>
            </a:r>
            <a:r>
              <a:rPr lang="tr-TR" dirty="0"/>
              <a:t> homojendir. p-</a:t>
            </a:r>
            <a:r>
              <a:rPr lang="tr-TR" dirty="0" err="1"/>
              <a:t>value</a:t>
            </a:r>
            <a:r>
              <a:rPr lang="tr-TR" dirty="0"/>
              <a:t> 0.05 ten büyük olduğu için H0 hipotezi reddedilemiyor yani </a:t>
            </a:r>
            <a:r>
              <a:rPr lang="tr-TR" dirty="0" err="1"/>
              <a:t>varyanslar</a:t>
            </a:r>
            <a:r>
              <a:rPr lang="tr-TR" dirty="0"/>
              <a:t> homojendir. VARSAYIM SAĞLANMIŞTIR.</a:t>
            </a:r>
          </a:p>
        </p:txBody>
      </p:sp>
    </p:spTree>
    <p:extLst>
      <p:ext uri="{BB962C8B-B14F-4D97-AF65-F5344CB8AC3E}">
        <p14:creationId xmlns:p14="http://schemas.microsoft.com/office/powerpoint/2010/main" val="23644851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4A90740-5D0B-4BF2-90C1-420C11576D81}"/>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CF38CD38-085D-487D-98A4-18753086FA7E}"/>
              </a:ext>
            </a:extLst>
          </p:cNvPr>
          <p:cNvSpPr txBox="1"/>
          <p:nvPr/>
        </p:nvSpPr>
        <p:spPr>
          <a:xfrm>
            <a:off x="2264898" y="5514535"/>
            <a:ext cx="9312678" cy="646331"/>
          </a:xfrm>
          <a:prstGeom prst="rect">
            <a:avLst/>
          </a:prstGeom>
          <a:noFill/>
        </p:spPr>
        <p:txBody>
          <a:bodyPr wrap="none" rtlCol="0">
            <a:spAutoFit/>
          </a:bodyPr>
          <a:lstStyle/>
          <a:p>
            <a:r>
              <a:rPr lang="tr-TR" dirty="0"/>
              <a:t>Hipotez reddedilmektedir. Gruplar arasında farklılık vardır. Farklılığını bildiğimiz gruba göre seçme </a:t>
            </a:r>
          </a:p>
          <a:p>
            <a:r>
              <a:rPr lang="tr-TR" dirty="0"/>
              <a:t>işlemini gerçekleştirebiliriz. Grup C </a:t>
            </a:r>
            <a:r>
              <a:rPr lang="tr-TR" dirty="0" err="1"/>
              <a:t>dir</a:t>
            </a:r>
            <a:r>
              <a:rPr lang="tr-TR" dirty="0"/>
              <a:t>.</a:t>
            </a:r>
          </a:p>
        </p:txBody>
      </p:sp>
      <p:pic>
        <p:nvPicPr>
          <p:cNvPr id="5" name="Resim 4">
            <a:extLst>
              <a:ext uri="{FF2B5EF4-FFF2-40B4-BE49-F238E27FC236}">
                <a16:creationId xmlns:a16="http://schemas.microsoft.com/office/drawing/2014/main" id="{E0255599-CF7A-4E41-9EDF-328E2C9FA823}"/>
              </a:ext>
            </a:extLst>
          </p:cNvPr>
          <p:cNvPicPr>
            <a:picLocks noChangeAspect="1"/>
          </p:cNvPicPr>
          <p:nvPr/>
        </p:nvPicPr>
        <p:blipFill rotWithShape="1">
          <a:blip r:embed="rId3"/>
          <a:srcRect t="39003" r="48173" b="33701"/>
          <a:stretch/>
        </p:blipFill>
        <p:spPr>
          <a:xfrm>
            <a:off x="5873262" y="0"/>
            <a:ext cx="6318738" cy="1871004"/>
          </a:xfrm>
          <a:prstGeom prst="rect">
            <a:avLst/>
          </a:prstGeom>
        </p:spPr>
      </p:pic>
    </p:spTree>
    <p:extLst>
      <p:ext uri="{BB962C8B-B14F-4D97-AF65-F5344CB8AC3E}">
        <p14:creationId xmlns:p14="http://schemas.microsoft.com/office/powerpoint/2010/main" val="663392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368BBC5-CB37-4C54-A672-7B8EE05CA2F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810383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E2C164D-9A56-4427-971C-860D1946C30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09485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EA83066-B5E6-4F0A-9ED5-6256DC9C1E0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86D07EF-5B34-4A0C-88B9-F1A29D28B617}"/>
              </a:ext>
            </a:extLst>
          </p:cNvPr>
          <p:cNvSpPr txBox="1"/>
          <p:nvPr/>
        </p:nvSpPr>
        <p:spPr>
          <a:xfrm>
            <a:off x="1645920" y="5950634"/>
            <a:ext cx="8567225" cy="369332"/>
          </a:xfrm>
          <a:prstGeom prst="rect">
            <a:avLst/>
          </a:prstGeom>
          <a:noFill/>
        </p:spPr>
        <p:txBody>
          <a:bodyPr wrap="square" rtlCol="0">
            <a:spAutoFit/>
          </a:bodyPr>
          <a:lstStyle/>
          <a:p>
            <a:r>
              <a:rPr lang="tr-TR" dirty="0"/>
              <a:t>1 ve  -1 e yaklaştıkça ilişkinin </a:t>
            </a:r>
            <a:r>
              <a:rPr lang="tr-TR" b="1" dirty="0"/>
              <a:t>ŞİDDETİ ARTAR, </a:t>
            </a:r>
            <a:r>
              <a:rPr lang="tr-TR" dirty="0"/>
              <a:t>0 a yaklaştıkça ilişkinin </a:t>
            </a:r>
            <a:r>
              <a:rPr lang="tr-TR" b="1" dirty="0"/>
              <a:t>ŞİDDETİ AZALIR</a:t>
            </a:r>
            <a:endParaRPr lang="tr-TR" dirty="0"/>
          </a:p>
        </p:txBody>
      </p:sp>
    </p:spTree>
    <p:extLst>
      <p:ext uri="{BB962C8B-B14F-4D97-AF65-F5344CB8AC3E}">
        <p14:creationId xmlns:p14="http://schemas.microsoft.com/office/powerpoint/2010/main" val="3431112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3E6004D-A717-40D1-ACD5-8D794C722CD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488106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8D97BFA-325A-4BCD-9B09-1D0B8A5125B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680419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5F52844-B2A9-4BDC-B5F6-2D0D7E55784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ED60963-2596-4C18-B4D5-B2A8BC99394C}"/>
              </a:ext>
            </a:extLst>
          </p:cNvPr>
          <p:cNvSpPr txBox="1"/>
          <p:nvPr/>
        </p:nvSpPr>
        <p:spPr>
          <a:xfrm>
            <a:off x="5150356" y="1670538"/>
            <a:ext cx="1788310" cy="369332"/>
          </a:xfrm>
          <a:prstGeom prst="rect">
            <a:avLst/>
          </a:prstGeom>
          <a:noFill/>
        </p:spPr>
        <p:txBody>
          <a:bodyPr wrap="none" rtlCol="0">
            <a:spAutoFit/>
          </a:bodyPr>
          <a:lstStyle/>
          <a:p>
            <a:r>
              <a:rPr lang="tr-TR" dirty="0"/>
              <a:t>p </a:t>
            </a:r>
            <a:r>
              <a:rPr lang="tr-TR" dirty="0">
                <a:sym typeface="Wingdings" panose="05000000000000000000" pitchFamily="2" charset="2"/>
              </a:rPr>
              <a:t> </a:t>
            </a:r>
            <a:r>
              <a:rPr lang="tr-TR" dirty="0" err="1">
                <a:sym typeface="Wingdings" panose="05000000000000000000" pitchFamily="2" charset="2"/>
              </a:rPr>
              <a:t>ro</a:t>
            </a:r>
            <a:r>
              <a:rPr lang="tr-TR" dirty="0">
                <a:sym typeface="Wingdings" panose="05000000000000000000" pitchFamily="2" charset="2"/>
              </a:rPr>
              <a:t> ifadesidir.</a:t>
            </a:r>
            <a:endParaRPr lang="tr-TR" dirty="0"/>
          </a:p>
        </p:txBody>
      </p:sp>
      <p:sp>
        <p:nvSpPr>
          <p:cNvPr id="4" name="Metin kutusu 3">
            <a:extLst>
              <a:ext uri="{FF2B5EF4-FFF2-40B4-BE49-F238E27FC236}">
                <a16:creationId xmlns:a16="http://schemas.microsoft.com/office/drawing/2014/main" id="{10CC0DD8-EF64-4A23-BB59-FB2BE0E440BF}"/>
              </a:ext>
            </a:extLst>
          </p:cNvPr>
          <p:cNvSpPr txBox="1"/>
          <p:nvPr/>
        </p:nvSpPr>
        <p:spPr>
          <a:xfrm>
            <a:off x="6893169" y="3307750"/>
            <a:ext cx="3818674" cy="369332"/>
          </a:xfrm>
          <a:prstGeom prst="rect">
            <a:avLst/>
          </a:prstGeom>
          <a:noFill/>
        </p:spPr>
        <p:txBody>
          <a:bodyPr wrap="none" rtlCol="0">
            <a:spAutoFit/>
          </a:bodyPr>
          <a:lstStyle/>
          <a:p>
            <a:r>
              <a:rPr lang="tr-TR" dirty="0"/>
              <a:t>değişkenler arasında korelasyon yoktur.</a:t>
            </a:r>
          </a:p>
        </p:txBody>
      </p:sp>
      <p:sp>
        <p:nvSpPr>
          <p:cNvPr id="6" name="Metin kutusu 5">
            <a:extLst>
              <a:ext uri="{FF2B5EF4-FFF2-40B4-BE49-F238E27FC236}">
                <a16:creationId xmlns:a16="http://schemas.microsoft.com/office/drawing/2014/main" id="{1297ACA1-9B2D-4F8B-9CA6-B9B10B1DBB7B}"/>
              </a:ext>
            </a:extLst>
          </p:cNvPr>
          <p:cNvSpPr txBox="1"/>
          <p:nvPr/>
        </p:nvSpPr>
        <p:spPr>
          <a:xfrm>
            <a:off x="6893169" y="3708735"/>
            <a:ext cx="3896131" cy="369332"/>
          </a:xfrm>
          <a:prstGeom prst="rect">
            <a:avLst/>
          </a:prstGeom>
          <a:noFill/>
        </p:spPr>
        <p:txBody>
          <a:bodyPr wrap="none" rtlCol="0">
            <a:spAutoFit/>
          </a:bodyPr>
          <a:lstStyle/>
          <a:p>
            <a:r>
              <a:rPr lang="tr-TR" dirty="0"/>
              <a:t>değişkenler arasında anlamlı ilişki vardır.</a:t>
            </a:r>
          </a:p>
        </p:txBody>
      </p:sp>
    </p:spTree>
    <p:extLst>
      <p:ext uri="{BB962C8B-B14F-4D97-AF65-F5344CB8AC3E}">
        <p14:creationId xmlns:p14="http://schemas.microsoft.com/office/powerpoint/2010/main" val="11492019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C156762-671E-47EA-B05C-F8C23950E06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AB0E7EA-6564-4D50-8373-5C24EDFC1CF2}"/>
              </a:ext>
            </a:extLst>
          </p:cNvPr>
          <p:cNvSpPr txBox="1"/>
          <p:nvPr/>
        </p:nvSpPr>
        <p:spPr>
          <a:xfrm>
            <a:off x="801858" y="1758462"/>
            <a:ext cx="4687373" cy="4247317"/>
          </a:xfrm>
          <a:prstGeom prst="rect">
            <a:avLst/>
          </a:prstGeom>
          <a:noFill/>
        </p:spPr>
        <p:txBody>
          <a:bodyPr wrap="none" rtlCol="0">
            <a:spAutoFit/>
          </a:bodyPr>
          <a:lstStyle/>
          <a:p>
            <a:r>
              <a:rPr lang="tr-TR" dirty="0" err="1"/>
              <a:t>Pearson</a:t>
            </a:r>
            <a:r>
              <a:rPr lang="tr-TR" dirty="0"/>
              <a:t> Korelasyon katsayısı (</a:t>
            </a:r>
            <a:r>
              <a:rPr lang="tr-TR" dirty="0" err="1"/>
              <a:t>rxy</a:t>
            </a:r>
            <a:r>
              <a:rPr lang="tr-TR" dirty="0"/>
              <a:t>)</a:t>
            </a:r>
          </a:p>
          <a:p>
            <a:endParaRPr lang="tr-TR" dirty="0"/>
          </a:p>
          <a:p>
            <a:endParaRPr lang="tr-TR" dirty="0"/>
          </a:p>
          <a:p>
            <a:endParaRPr lang="tr-TR" dirty="0"/>
          </a:p>
          <a:p>
            <a:r>
              <a:rPr lang="tr-TR" dirty="0"/>
              <a:t>xi, </a:t>
            </a:r>
            <a:r>
              <a:rPr lang="tr-TR" dirty="0" err="1"/>
              <a:t>yi</a:t>
            </a:r>
            <a:r>
              <a:rPr lang="tr-TR" dirty="0"/>
              <a:t> </a:t>
            </a:r>
            <a:r>
              <a:rPr lang="tr-TR" dirty="0">
                <a:sym typeface="Wingdings" panose="05000000000000000000" pitchFamily="2" charset="2"/>
              </a:rPr>
              <a:t> gözlem birimleri</a:t>
            </a:r>
          </a:p>
          <a:p>
            <a:endParaRPr lang="tr-TR" dirty="0">
              <a:sym typeface="Wingdings" panose="05000000000000000000" pitchFamily="2" charset="2"/>
            </a:endParaRPr>
          </a:p>
          <a:p>
            <a:endParaRPr lang="tr-TR" dirty="0">
              <a:sym typeface="Wingdings" panose="05000000000000000000" pitchFamily="2" charset="2"/>
            </a:endParaRPr>
          </a:p>
          <a:p>
            <a:r>
              <a:rPr lang="tr-TR" dirty="0">
                <a:sym typeface="Wingdings" panose="05000000000000000000" pitchFamily="2" charset="2"/>
              </a:rPr>
              <a:t>x üzeri y üzeri çizgi  değişkenlerin ortalamaları</a:t>
            </a:r>
          </a:p>
          <a:p>
            <a:endParaRPr lang="tr-TR" dirty="0">
              <a:sym typeface="Wingdings" panose="05000000000000000000" pitchFamily="2" charset="2"/>
            </a:endParaRPr>
          </a:p>
          <a:p>
            <a:endParaRPr lang="tr-TR" dirty="0">
              <a:sym typeface="Wingdings" panose="05000000000000000000" pitchFamily="2" charset="2"/>
            </a:endParaRPr>
          </a:p>
          <a:p>
            <a:r>
              <a:rPr lang="tr-TR" dirty="0">
                <a:sym typeface="Wingdings" panose="05000000000000000000" pitchFamily="2" charset="2"/>
              </a:rPr>
              <a:t>t  test istatistiği</a:t>
            </a:r>
          </a:p>
          <a:p>
            <a:endParaRPr lang="tr-TR" dirty="0">
              <a:sym typeface="Wingdings" panose="05000000000000000000" pitchFamily="2" charset="2"/>
            </a:endParaRPr>
          </a:p>
          <a:p>
            <a:r>
              <a:rPr lang="tr-TR" dirty="0"/>
              <a:t>r </a:t>
            </a:r>
            <a:r>
              <a:rPr lang="tr-TR" dirty="0">
                <a:sym typeface="Wingdings" panose="05000000000000000000" pitchFamily="2" charset="2"/>
              </a:rPr>
              <a:t> örnek üzerinden elde edilen istatistik </a:t>
            </a:r>
          </a:p>
          <a:p>
            <a:endParaRPr lang="tr-TR" dirty="0">
              <a:sym typeface="Wingdings" panose="05000000000000000000" pitchFamily="2" charset="2"/>
            </a:endParaRPr>
          </a:p>
          <a:p>
            <a:r>
              <a:rPr lang="tr-TR" dirty="0">
                <a:sym typeface="Wingdings" panose="05000000000000000000" pitchFamily="2" charset="2"/>
              </a:rPr>
              <a:t>p (</a:t>
            </a:r>
            <a:r>
              <a:rPr lang="tr-TR" dirty="0" err="1">
                <a:sym typeface="Wingdings" panose="05000000000000000000" pitchFamily="2" charset="2"/>
              </a:rPr>
              <a:t>ro</a:t>
            </a:r>
            <a:r>
              <a:rPr lang="tr-TR" dirty="0">
                <a:sym typeface="Wingdings" panose="05000000000000000000" pitchFamily="2" charset="2"/>
              </a:rPr>
              <a:t> )  </a:t>
            </a:r>
            <a:r>
              <a:rPr lang="tr-TR" dirty="0" err="1">
                <a:sym typeface="Wingdings" panose="05000000000000000000" pitchFamily="2" charset="2"/>
              </a:rPr>
              <a:t>anakitleye</a:t>
            </a:r>
            <a:r>
              <a:rPr lang="tr-TR" dirty="0">
                <a:sym typeface="Wingdings" panose="05000000000000000000" pitchFamily="2" charset="2"/>
              </a:rPr>
              <a:t> ilişkin gösterim</a:t>
            </a:r>
            <a:endParaRPr lang="tr-TR" dirty="0"/>
          </a:p>
        </p:txBody>
      </p:sp>
    </p:spTree>
    <p:extLst>
      <p:ext uri="{BB962C8B-B14F-4D97-AF65-F5344CB8AC3E}">
        <p14:creationId xmlns:p14="http://schemas.microsoft.com/office/powerpoint/2010/main" val="19814534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F79831D-F25E-4083-AB0F-402E360CF0E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2114192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1487</Words>
  <Application>Microsoft Office PowerPoint</Application>
  <PresentationFormat>Geniş ekran</PresentationFormat>
  <Paragraphs>197</Paragraphs>
  <Slides>109</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109</vt:i4>
      </vt:variant>
    </vt:vector>
  </HeadingPairs>
  <TitlesOfParts>
    <vt:vector size="114" baseType="lpstr">
      <vt:lpstr>Arial</vt:lpstr>
      <vt:lpstr>Calibri</vt:lpstr>
      <vt:lpstr>Calibri Light</vt:lpstr>
      <vt:lpstr>GreycliffCF</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53</cp:revision>
  <dcterms:created xsi:type="dcterms:W3CDTF">2020-08-31T17:42:26Z</dcterms:created>
  <dcterms:modified xsi:type="dcterms:W3CDTF">2020-10-18T20:09:42Z</dcterms:modified>
</cp:coreProperties>
</file>